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9" r:id="rId13"/>
    <p:sldId id="270" r:id="rId14"/>
    <p:sldId id="271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55" autoAdjust="0"/>
    <p:restoredTop sz="94693" autoAdjust="0"/>
  </p:normalViewPr>
  <p:slideViewPr>
    <p:cSldViewPr>
      <p:cViewPr varScale="1">
        <p:scale>
          <a:sx n="47" d="100"/>
          <a:sy n="47" d="100"/>
        </p:scale>
        <p:origin x="-917" y="-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כותרת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17" name="כותרת משנה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e-IL" smtClean="0"/>
              <a:t>לחץ כדי לערוך סגנון כותרת משנה של תבנית בסיס</a:t>
            </a:r>
            <a:endParaRPr kumimoji="0" lang="en-US"/>
          </a:p>
        </p:txBody>
      </p:sp>
      <p:sp>
        <p:nvSpPr>
          <p:cNvPr id="30" name="מציין מיקום של תאריך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E0FE4-B049-41BE-949D-DCCB020BE880}" type="datetimeFigureOut">
              <a:rPr lang="en-US" smtClean="0"/>
              <a:pPr/>
              <a:t>11/12/2014</a:t>
            </a:fld>
            <a:endParaRPr lang="en-US"/>
          </a:p>
        </p:txBody>
      </p:sp>
      <p:sp>
        <p:nvSpPr>
          <p:cNvPr id="19" name="מציין מיקום של כותרת תחתונה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מציין מיקום של מספר שקופית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D457D-EC0C-4B6B-A8DE-ECE3CD008B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E0FE4-B049-41BE-949D-DCCB020BE880}" type="datetimeFigureOut">
              <a:rPr lang="en-US" smtClean="0"/>
              <a:pPr/>
              <a:t>11/12/2014</a:t>
            </a:fld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D457D-EC0C-4B6B-A8DE-ECE3CD008B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E0FE4-B049-41BE-949D-DCCB020BE880}" type="datetimeFigureOut">
              <a:rPr lang="en-US" smtClean="0"/>
              <a:pPr/>
              <a:t>11/12/2014</a:t>
            </a:fld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D457D-EC0C-4B6B-A8DE-ECE3CD008B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E0FE4-B049-41BE-949D-DCCB020BE880}" type="datetimeFigureOut">
              <a:rPr lang="en-US" smtClean="0"/>
              <a:pPr/>
              <a:t>11/12/2014</a:t>
            </a:fld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D457D-EC0C-4B6B-A8DE-ECE3CD008B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E0FE4-B049-41BE-949D-DCCB020BE880}" type="datetimeFigureOut">
              <a:rPr lang="en-US" smtClean="0"/>
              <a:pPr/>
              <a:t>11/12/2014</a:t>
            </a:fld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D457D-EC0C-4B6B-A8DE-ECE3CD008B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E0FE4-B049-41BE-949D-DCCB020BE880}" type="datetimeFigureOut">
              <a:rPr lang="en-US" smtClean="0"/>
              <a:pPr/>
              <a:t>11/12/2014</a:t>
            </a:fld>
            <a:endParaRPr lang="en-US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D457D-EC0C-4B6B-A8DE-ECE3CD008B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תוכן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E0FE4-B049-41BE-949D-DCCB020BE880}" type="datetimeFigureOut">
              <a:rPr lang="en-US" smtClean="0"/>
              <a:pPr/>
              <a:t>11/12/2014</a:t>
            </a:fld>
            <a:endParaRPr lang="en-US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D457D-EC0C-4B6B-A8DE-ECE3CD008B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E0FE4-B049-41BE-949D-DCCB020BE880}" type="datetimeFigureOut">
              <a:rPr lang="en-US" smtClean="0"/>
              <a:pPr/>
              <a:t>11/12/2014</a:t>
            </a:fld>
            <a:endParaRPr lang="en-US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D457D-EC0C-4B6B-A8DE-ECE3CD008B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E0FE4-B049-41BE-949D-DCCB020BE880}" type="datetimeFigureOut">
              <a:rPr lang="en-US" smtClean="0"/>
              <a:pPr/>
              <a:t>11/12/2014</a:t>
            </a:fld>
            <a:endParaRPr lang="en-US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D457D-EC0C-4B6B-A8DE-ECE3CD008B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E0FE4-B049-41BE-949D-DCCB020BE880}" type="datetimeFigureOut">
              <a:rPr lang="en-US" smtClean="0"/>
              <a:pPr/>
              <a:t>11/12/2014</a:t>
            </a:fld>
            <a:endParaRPr lang="en-US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D457D-EC0C-4B6B-A8DE-ECE3CD008B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מלבן עם פינה יחידה חתוכה ומעוגלת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משולש ישר-זווית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E0FE4-B049-41BE-949D-DCCB020BE880}" type="datetimeFigureOut">
              <a:rPr lang="en-US" smtClean="0"/>
              <a:pPr/>
              <a:t>11/12/2014</a:t>
            </a:fld>
            <a:endParaRPr lang="en-US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670D457D-EC0C-4B6B-A8DE-ECE3CD008B6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he-IL" smtClean="0"/>
              <a:t>לחץ על הסמל כדי להוסיף תמונה</a:t>
            </a:r>
            <a:endParaRPr kumimoji="0" lang="en-US" dirty="0"/>
          </a:p>
        </p:txBody>
      </p:sp>
      <p:sp>
        <p:nvSpPr>
          <p:cNvPr id="10" name="צורה חופשית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צורה חופשית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צורה חופשית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צורה חופשית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מציין מיקום של כותרת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0" name="מציין מיקום טקסט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kumimoji="0" lang="he-IL" smtClean="0"/>
              <a:t>רמה שנייה</a:t>
            </a:r>
          </a:p>
          <a:p>
            <a:pPr lvl="2" eaLnBrk="1" latinLnBrk="0" hangingPunct="1"/>
            <a:r>
              <a:rPr kumimoji="0" lang="he-IL" smtClean="0"/>
              <a:t>רמה שלישית</a:t>
            </a:r>
          </a:p>
          <a:p>
            <a:pPr lvl="3" eaLnBrk="1" latinLnBrk="0" hangingPunct="1"/>
            <a:r>
              <a:rPr kumimoji="0" lang="he-IL" smtClean="0"/>
              <a:t>רמה רביעית</a:t>
            </a:r>
          </a:p>
          <a:p>
            <a:pPr lvl="4" eaLnBrk="1" latinLnBrk="0" hangingPunct="1"/>
            <a:r>
              <a:rPr kumimoji="0" lang="he-IL" smtClean="0"/>
              <a:t>רמה חמישית</a:t>
            </a:r>
            <a:endParaRPr kumimoji="0" lang="en-US"/>
          </a:p>
        </p:txBody>
      </p:sp>
      <p:sp>
        <p:nvSpPr>
          <p:cNvPr id="10" name="מציין מיקום של תאריך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19E0FE4-B049-41BE-949D-DCCB020BE880}" type="datetimeFigureOut">
              <a:rPr lang="en-US" smtClean="0"/>
              <a:pPr/>
              <a:t>11/12/2014</a:t>
            </a:fld>
            <a:endParaRPr lang="en-US"/>
          </a:p>
        </p:txBody>
      </p:sp>
      <p:sp>
        <p:nvSpPr>
          <p:cNvPr id="22" name="מציין מיקום של כותרת תחתונה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מציין מיקום של מספר שקופית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70D457D-EC0C-4B6B-A8DE-ECE3CD008B6C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קבוצה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צורה חופשית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צורה חופשית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6" descr="http://doctorsonly.co.il/wp-content/uploads/2012/03/Heart-Attack-and-heart-beat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259632" y="404664"/>
            <a:ext cx="7774632" cy="1440160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Cardio Pulmonary Resuscitation</a:t>
            </a:r>
            <a:r>
              <a:rPr lang="he-IL" sz="3600" dirty="0" smtClean="0">
                <a:solidFill>
                  <a:srgbClr val="FF0000"/>
                </a:solidFill>
              </a:rPr>
              <a:t/>
            </a:r>
            <a:br>
              <a:rPr lang="he-IL" sz="3600" dirty="0" smtClean="0">
                <a:solidFill>
                  <a:srgbClr val="FF0000"/>
                </a:solidFill>
              </a:rPr>
            </a:br>
            <a:r>
              <a:rPr lang="he-IL" sz="3600" dirty="0" smtClean="0">
                <a:solidFill>
                  <a:srgbClr val="FF0000"/>
                </a:solidFill>
              </a:rPr>
              <a:t> עקרונות בהחייאה בסיסית</a:t>
            </a:r>
            <a:br>
              <a:rPr lang="he-IL" sz="3600" dirty="0" smtClean="0">
                <a:solidFill>
                  <a:srgbClr val="FF0000"/>
                </a:solidFill>
              </a:rPr>
            </a:b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6732240" y="5445224"/>
            <a:ext cx="2411760" cy="1412776"/>
          </a:xfrm>
        </p:spPr>
        <p:txBody>
          <a:bodyPr>
            <a:normAutofit lnSpcReduction="10000"/>
          </a:bodyPr>
          <a:lstStyle/>
          <a:p>
            <a:pPr algn="ctr"/>
            <a:r>
              <a:rPr lang="he-IL" sz="2000" b="1" dirty="0" smtClean="0">
                <a:solidFill>
                  <a:srgbClr val="FF0000"/>
                </a:solidFill>
              </a:rPr>
              <a:t>שלום שרעבי  </a:t>
            </a:r>
          </a:p>
          <a:p>
            <a:pPr algn="ctr"/>
            <a:r>
              <a:rPr lang="he-IL" sz="2000" b="1" dirty="0" smtClean="0">
                <a:solidFill>
                  <a:srgbClr val="FF0000"/>
                </a:solidFill>
              </a:rPr>
              <a:t>אשחר </a:t>
            </a:r>
          </a:p>
          <a:p>
            <a:pPr algn="ctr"/>
            <a:r>
              <a:rPr lang="he-IL" sz="2000" b="1" dirty="0" smtClean="0">
                <a:solidFill>
                  <a:srgbClr val="FF0000"/>
                </a:solidFill>
              </a:rPr>
              <a:t>23.10.14</a:t>
            </a:r>
          </a:p>
          <a:p>
            <a:pPr algn="ctr"/>
            <a:r>
              <a:rPr lang="he-IL" sz="2000" b="1" dirty="0" smtClean="0">
                <a:solidFill>
                  <a:srgbClr val="FF0000"/>
                </a:solidFill>
              </a:rPr>
              <a:t> 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271864"/>
          </a:xfrm>
        </p:spPr>
        <p:txBody>
          <a:bodyPr/>
          <a:lstStyle/>
          <a:p>
            <a:pPr algn="r" rtl="1">
              <a:buNone/>
            </a:pPr>
            <a:r>
              <a:rPr lang="he-IL" dirty="0" smtClean="0"/>
              <a:t>נתיב אויר </a:t>
            </a:r>
          </a:p>
          <a:p>
            <a:pPr algn="r" rtl="1"/>
            <a:r>
              <a:rPr lang="he-IL" dirty="0" smtClean="0"/>
              <a:t>יש לפתוח את הפה ולסלק הפרשות אם ישנן.</a:t>
            </a:r>
          </a:p>
          <a:p>
            <a:pPr algn="r" rtl="1"/>
            <a:r>
              <a:rPr lang="he-IL" dirty="0" smtClean="0"/>
              <a:t>הטיית הראש אחורה – "סנטר לשמיים" </a:t>
            </a:r>
          </a:p>
          <a:p>
            <a:pPr algn="r" rtl="1"/>
            <a:endParaRPr lang="he-IL" dirty="0" smtClean="0"/>
          </a:p>
          <a:p>
            <a:pPr algn="r" rtl="1">
              <a:buNone/>
            </a:pPr>
            <a:endParaRPr lang="he-IL" dirty="0" smtClean="0"/>
          </a:p>
          <a:p>
            <a:pPr algn="r" rtl="1">
              <a:buNone/>
            </a:pPr>
            <a:r>
              <a:rPr lang="he-IL" dirty="0" smtClean="0"/>
              <a:t>נשימה </a:t>
            </a:r>
          </a:p>
          <a:p>
            <a:pPr algn="r" rtl="1"/>
            <a:r>
              <a:rPr lang="he-IL" dirty="0" smtClean="0"/>
              <a:t>יש לספק 2 הנשמות מפה לפה או באמצעות מסכת כיס עד להתרוממות בית החזה של המטופל ולא יותר משנייה אחת</a:t>
            </a:r>
          </a:p>
          <a:p>
            <a:pPr algn="r" rtl="1">
              <a:buNone/>
            </a:pPr>
            <a:endParaRPr lang="he-IL" dirty="0" smtClean="0"/>
          </a:p>
        </p:txBody>
      </p:sp>
      <p:pic>
        <p:nvPicPr>
          <p:cNvPr id="1026" name="Picture 2" descr="Head Tilt Chin Lif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484784"/>
            <a:ext cx="2915816" cy="1867205"/>
          </a:xfrm>
          <a:prstGeom prst="rect">
            <a:avLst/>
          </a:prstGeom>
          <a:noFill/>
        </p:spPr>
      </p:pic>
      <p:pic>
        <p:nvPicPr>
          <p:cNvPr id="1028" name="Picture 4" descr="http://depts.washington.edu/learncpr/images/blowani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4869160"/>
            <a:ext cx="1872208" cy="16561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http://www.schiller.ch/upload/zoom_200x133_FRED_easy_mitt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4509120"/>
            <a:ext cx="4032448" cy="2348880"/>
          </a:xfrm>
          <a:prstGeom prst="rect">
            <a:avLst/>
          </a:prstGeom>
          <a:noFill/>
        </p:spPr>
      </p:pic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he-IL" dirty="0" smtClean="0"/>
              <a:t>דפיברילטור </a:t>
            </a:r>
            <a:endParaRPr lang="en-US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he-IL" dirty="0" smtClean="0"/>
              <a:t>הדפיברילטור הינו מכשיר אוטומטי ופשוט לשימוש</a:t>
            </a:r>
          </a:p>
          <a:p>
            <a:pPr algn="r" rtl="1"/>
            <a:r>
              <a:rPr lang="he-IL" dirty="0" smtClean="0"/>
              <a:t>קיימת חשיבות רבה לשימוש בדפיברילטור במהלך ההחייאה</a:t>
            </a:r>
          </a:p>
          <a:p>
            <a:pPr algn="r" rtl="1"/>
            <a:r>
              <a:rPr lang="he-IL" dirty="0" smtClean="0"/>
              <a:t>המכשיר נותן שוק חשמלי דרך קיר בית החזה במטרה לאפשר</a:t>
            </a:r>
          </a:p>
          <a:p>
            <a:pPr algn="r" rtl="1">
              <a:buNone/>
            </a:pPr>
            <a:r>
              <a:rPr lang="he-IL" dirty="0" smtClean="0"/>
              <a:t>    חזרת קצב לב יעיל שיוביל לחזרת פעילות לבבית ספונטאנית</a:t>
            </a:r>
          </a:p>
          <a:p>
            <a:pPr algn="r" rtl="1"/>
            <a:r>
              <a:rPr lang="he-IL" dirty="0" smtClean="0"/>
              <a:t>בכל דקה בה המטופל בפרפור חדרים ולא מקבל שוק חשמלי סיכויי ההישרדות שלו פוחתים ב- 7%-10%</a:t>
            </a:r>
          </a:p>
          <a:p>
            <a:pPr algn="r" rtl="1"/>
            <a:endParaRPr lang="he-IL" dirty="0" smtClean="0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725144"/>
            <a:ext cx="3779912" cy="2033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187624" y="476672"/>
            <a:ext cx="7715200" cy="420656"/>
          </a:xfrm>
        </p:spPr>
        <p:txBody>
          <a:bodyPr>
            <a:noAutofit/>
          </a:bodyPr>
          <a:lstStyle/>
          <a:p>
            <a:pPr algn="r" rtl="1"/>
            <a:r>
              <a:rPr lang="he-IL" sz="3200" b="1" dirty="0" smtClean="0">
                <a:solidFill>
                  <a:srgbClr val="FF0000"/>
                </a:solidFill>
              </a:rPr>
              <a:t>הפעלת המכשיר 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2771800" y="1052736"/>
            <a:ext cx="5915000" cy="1584176"/>
          </a:xfrm>
        </p:spPr>
        <p:txBody>
          <a:bodyPr>
            <a:normAutofit fontScale="92500" lnSpcReduction="20000"/>
          </a:bodyPr>
          <a:lstStyle/>
          <a:p>
            <a:pPr algn="r" rtl="1"/>
            <a:r>
              <a:rPr lang="he-IL" sz="2000" dirty="0" smtClean="0"/>
              <a:t>פתח את סט המדבקות – חברו למכשיר ולמטופל לפי האיור.</a:t>
            </a:r>
          </a:p>
          <a:p>
            <a:pPr algn="r" rtl="1"/>
            <a:r>
              <a:rPr lang="he-IL" sz="2000" dirty="0" smtClean="0"/>
              <a:t>הדלק את המכשיר והמתן להוראותיו.</a:t>
            </a:r>
          </a:p>
          <a:p>
            <a:pPr algn="r" rtl="1"/>
            <a:r>
              <a:rPr lang="he-IL" sz="2000" dirty="0" smtClean="0"/>
              <a:t>בהוראה לשוק חשמלי לחץ על כפתור 3 </a:t>
            </a:r>
          </a:p>
          <a:p>
            <a:pPr algn="r" rtl="1">
              <a:buNone/>
            </a:pPr>
            <a:r>
              <a:rPr lang="he-IL" sz="2000" dirty="0" smtClean="0"/>
              <a:t>     והמתן לאישור להמשך החייאה</a:t>
            </a:r>
          </a:p>
          <a:p>
            <a:pPr algn="r" rtl="1">
              <a:buNone/>
            </a:pPr>
            <a:r>
              <a:rPr lang="he-IL" sz="2000" dirty="0" smtClean="0"/>
              <a:t>      אין להתקרב למטופל.</a:t>
            </a:r>
          </a:p>
        </p:txBody>
      </p:sp>
      <p:pic>
        <p:nvPicPr>
          <p:cNvPr id="7" name="Picture 4" descr="http://www.reanimatie-lisserbroek.com/AED%20plakkers%20plakk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284984"/>
            <a:ext cx="3600400" cy="2520280"/>
          </a:xfrm>
          <a:prstGeom prst="rect">
            <a:avLst/>
          </a:prstGeom>
          <a:noFill/>
        </p:spPr>
      </p:pic>
      <p:pic>
        <p:nvPicPr>
          <p:cNvPr id="8" name="Picture 5" descr="http://www.schiller.ch/upload/zoom_200x133_FRED_easy_mitt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3356992"/>
            <a:ext cx="4032448" cy="2348880"/>
          </a:xfrm>
          <a:prstGeom prst="rect">
            <a:avLst/>
          </a:prstGeom>
          <a:noFill/>
        </p:spPr>
      </p:pic>
      <p:sp>
        <p:nvSpPr>
          <p:cNvPr id="9" name="חץ למטה 8"/>
          <p:cNvSpPr/>
          <p:nvPr/>
        </p:nvSpPr>
        <p:spPr>
          <a:xfrm>
            <a:off x="5868144" y="3573016"/>
            <a:ext cx="144016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11560" y="2564904"/>
            <a:ext cx="230425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he-IL" sz="1400" dirty="0" smtClean="0">
                <a:solidFill>
                  <a:srgbClr val="FF0000"/>
                </a:solidFill>
              </a:rPr>
              <a:t>חשוף בית חזה המטופל וחבר המדבקות- ימין עליון , שמאל תחתון  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16016" y="2996952"/>
            <a:ext cx="2304256" cy="523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 rtl="1"/>
            <a:r>
              <a:rPr lang="he-IL" sz="1400" dirty="0" smtClean="0"/>
              <a:t>הדלק המכשיר, התרחק מהמטופל והמתן להוראותיו </a:t>
            </a:r>
            <a:endParaRPr lang="en-US" sz="1400" dirty="0"/>
          </a:p>
        </p:txBody>
      </p:sp>
      <p:sp>
        <p:nvSpPr>
          <p:cNvPr id="13" name="חץ למעלה 12"/>
          <p:cNvSpPr/>
          <p:nvPr/>
        </p:nvSpPr>
        <p:spPr>
          <a:xfrm>
            <a:off x="5940152" y="4869160"/>
            <a:ext cx="144016" cy="64807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860032" y="5589240"/>
            <a:ext cx="2304256" cy="30777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 rtl="1"/>
            <a:r>
              <a:rPr lang="he-IL" sz="1400" dirty="0" smtClean="0"/>
              <a:t>מתן שוק חשמלי </a:t>
            </a:r>
            <a:endParaRPr lang="en-US" sz="1400" dirty="0"/>
          </a:p>
        </p:txBody>
      </p:sp>
      <p:sp>
        <p:nvSpPr>
          <p:cNvPr id="16" name="חץ מעוקל ימינה 15"/>
          <p:cNvSpPr/>
          <p:nvPr/>
        </p:nvSpPr>
        <p:spPr>
          <a:xfrm>
            <a:off x="3851920" y="1340768"/>
            <a:ext cx="864096" cy="2880320"/>
          </a:xfrm>
          <a:prstGeom prst="curvedRightArrow">
            <a:avLst>
              <a:gd name="adj1" fmla="val 3604"/>
              <a:gd name="adj2" fmla="val 30240"/>
              <a:gd name="adj3" fmla="val 1737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08688"/>
          </a:xfrm>
        </p:spPr>
        <p:txBody>
          <a:bodyPr>
            <a:normAutofit/>
          </a:bodyPr>
          <a:lstStyle/>
          <a:p>
            <a:pPr algn="ctr" rtl="1"/>
            <a:r>
              <a:rPr lang="he-IL" sz="3200" b="1" dirty="0" smtClean="0">
                <a:solidFill>
                  <a:srgbClr val="FF0000"/>
                </a:solidFill>
              </a:rPr>
              <a:t>שילובו של הדפיברילטור בסבב ההחייאה </a:t>
            </a:r>
            <a:endParaRPr lang="en-US" sz="3200" b="1" dirty="0">
              <a:solidFill>
                <a:srgbClr val="FF0000"/>
              </a:solidFill>
            </a:endParaRPr>
          </a:p>
        </p:txBody>
      </p:sp>
      <p:pic>
        <p:nvPicPr>
          <p:cNvPr id="4" name="Picture 2" descr="http://upload.wikimedia.org/wikipedia/commons/9/97/Aed_ablau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2132856"/>
            <a:ext cx="4464496" cy="3895662"/>
          </a:xfrm>
          <a:prstGeom prst="rect">
            <a:avLst/>
          </a:prstGeom>
          <a:noFill/>
        </p:spPr>
      </p:pic>
      <p:sp>
        <p:nvSpPr>
          <p:cNvPr id="6" name="הסבר מלבני 5"/>
          <p:cNvSpPr/>
          <p:nvPr/>
        </p:nvSpPr>
        <p:spPr>
          <a:xfrm>
            <a:off x="179512" y="2132856"/>
            <a:ext cx="1116632" cy="720080"/>
          </a:xfrm>
          <a:prstGeom prst="wedgeRectCallout">
            <a:avLst>
              <a:gd name="adj1" fmla="val 92676"/>
              <a:gd name="adj2" fmla="val 142766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sz="1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כל סבב החייאה נמשך כ- 2 דקות </a:t>
            </a:r>
            <a:endParaRPr lang="en-US" sz="1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sp>
        <p:nvSpPr>
          <p:cNvPr id="10" name="חץ למטה 9"/>
          <p:cNvSpPr/>
          <p:nvPr/>
        </p:nvSpPr>
        <p:spPr>
          <a:xfrm rot="18452799">
            <a:off x="3509054" y="3805513"/>
            <a:ext cx="194150" cy="1047174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הסבר מלבני 10"/>
          <p:cNvSpPr/>
          <p:nvPr/>
        </p:nvSpPr>
        <p:spPr>
          <a:xfrm>
            <a:off x="7308304" y="2492896"/>
            <a:ext cx="1368152" cy="1080120"/>
          </a:xfrm>
          <a:prstGeom prst="wedgeRectCallout">
            <a:avLst>
              <a:gd name="adj1" fmla="val -146954"/>
              <a:gd name="adj2" fmla="val 12985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sz="1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אם אין המלצה לשוק חוזרים לבדיקת סימני חיים והחייאה בהתאם </a:t>
            </a:r>
            <a:endParaRPr lang="en-US" sz="1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חץ למטה 11"/>
          <p:cNvSpPr/>
          <p:nvPr/>
        </p:nvSpPr>
        <p:spPr>
          <a:xfrm>
            <a:off x="1619672" y="1916832"/>
            <a:ext cx="360040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" descr="http://circ.ahajournals.org/content/122/18_suppl_3/S685/F1.large.jpg"/>
          <p:cNvPicPr>
            <a:picLocks noChangeAspect="1" noChangeArrowheads="1"/>
          </p:cNvPicPr>
          <p:nvPr/>
        </p:nvPicPr>
        <p:blipFill>
          <a:blip r:embed="rId2" cstate="print"/>
          <a:srcRect l="39741" t="43139" r="46926" b="46861"/>
          <a:stretch>
            <a:fillRect/>
          </a:stretch>
        </p:blipFill>
        <p:spPr bwMode="auto">
          <a:xfrm>
            <a:off x="1259632" y="3573016"/>
            <a:ext cx="504056" cy="324036"/>
          </a:xfrm>
          <a:prstGeom prst="rect">
            <a:avLst/>
          </a:prstGeom>
          <a:noFill/>
        </p:spPr>
      </p:pic>
      <p:grpSp>
        <p:nvGrpSpPr>
          <p:cNvPr id="21" name="קבוצה 20"/>
          <p:cNvGrpSpPr/>
          <p:nvPr/>
        </p:nvGrpSpPr>
        <p:grpSpPr>
          <a:xfrm>
            <a:off x="467544" y="1196752"/>
            <a:ext cx="5040560" cy="5400600"/>
            <a:chOff x="395536" y="1196752"/>
            <a:chExt cx="5040560" cy="5400600"/>
          </a:xfrm>
        </p:grpSpPr>
        <p:sp>
          <p:nvSpPr>
            <p:cNvPr id="5" name="מלבן מעוגל 4"/>
            <p:cNvSpPr/>
            <p:nvPr/>
          </p:nvSpPr>
          <p:spPr>
            <a:xfrm>
              <a:off x="899592" y="1196752"/>
              <a:ext cx="1728192" cy="648072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e-IL" sz="1600" b="1" dirty="0" smtClean="0">
                  <a:ln w="18000">
                    <a:noFill/>
                    <a:prstDash val="solid"/>
                    <a:miter lim="800000"/>
                  </a:ln>
                  <a:solidFill>
                    <a:srgbClr val="000000"/>
                  </a:solidFill>
                </a:rPr>
                <a:t>מחוסר הכרה</a:t>
              </a:r>
            </a:p>
            <a:p>
              <a:pPr algn="ctr"/>
              <a:r>
                <a:rPr lang="he-IL" sz="1600" b="1" dirty="0" smtClean="0">
                  <a:ln w="18000">
                    <a:noFill/>
                    <a:prstDash val="solid"/>
                    <a:miter lim="800000"/>
                  </a:ln>
                  <a:solidFill>
                    <a:srgbClr val="000000"/>
                  </a:solidFill>
                </a:rPr>
                <a:t>ללא נשימה  </a:t>
              </a:r>
              <a:endParaRPr lang="en-US" sz="1600" b="1" dirty="0">
                <a:ln w="18000">
                  <a:noFill/>
                  <a:prstDash val="solid"/>
                  <a:miter lim="800000"/>
                </a:ln>
                <a:solidFill>
                  <a:srgbClr val="000000"/>
                </a:solidFill>
              </a:endParaRPr>
            </a:p>
          </p:txBody>
        </p:sp>
        <p:grpSp>
          <p:nvGrpSpPr>
            <p:cNvPr id="23" name="קבוצה 22"/>
            <p:cNvGrpSpPr/>
            <p:nvPr/>
          </p:nvGrpSpPr>
          <p:grpSpPr>
            <a:xfrm>
              <a:off x="3491880" y="2420888"/>
              <a:ext cx="1944216" cy="585446"/>
              <a:chOff x="3563888" y="2492896"/>
              <a:chExt cx="1944216" cy="585446"/>
            </a:xfrm>
          </p:grpSpPr>
          <p:pic>
            <p:nvPicPr>
              <p:cNvPr id="2054" name="Picture 6" descr="http://4.bp.blogspot.com/-6uk929BLeTU/Usxr6QkTvvI/AAAAAAAAAfw/O_5KBQ0jpvE/s1600/ECG_heart_Vector_Clipart.pn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707904" y="2564904"/>
                <a:ext cx="684584" cy="513438"/>
              </a:xfrm>
              <a:prstGeom prst="rect">
                <a:avLst/>
              </a:prstGeom>
              <a:noFill/>
            </p:spPr>
          </p:pic>
          <p:sp>
            <p:nvSpPr>
              <p:cNvPr id="14" name="מלבן מעוגל 13"/>
              <p:cNvSpPr/>
              <p:nvPr/>
            </p:nvSpPr>
            <p:spPr>
              <a:xfrm>
                <a:off x="3563888" y="2492896"/>
                <a:ext cx="1944216" cy="576064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he-IL" b="1" dirty="0" smtClean="0">
                    <a:ln w="18000">
                      <a:noFill/>
                      <a:prstDash val="solid"/>
                      <a:miter lim="800000"/>
                    </a:ln>
                    <a:solidFill>
                      <a:srgbClr val="000000"/>
                    </a:solidFill>
                  </a:rPr>
                  <a:t>הבא וחבר דפיברילטור </a:t>
                </a:r>
                <a:endParaRPr lang="en-US" b="1" dirty="0">
                  <a:ln w="18000">
                    <a:noFill/>
                    <a:prstDash val="solid"/>
                    <a:miter lim="800000"/>
                  </a:ln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6" name="חץ למטה 15"/>
            <p:cNvSpPr/>
            <p:nvPr/>
          </p:nvSpPr>
          <p:spPr>
            <a:xfrm rot="16200000">
              <a:off x="2992412" y="2503388"/>
              <a:ext cx="360040" cy="369217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חץ למטה 16"/>
            <p:cNvSpPr/>
            <p:nvPr/>
          </p:nvSpPr>
          <p:spPr>
            <a:xfrm>
              <a:off x="1619672" y="3068960"/>
              <a:ext cx="360040" cy="36004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טבעת 27"/>
            <p:cNvSpPr/>
            <p:nvPr/>
          </p:nvSpPr>
          <p:spPr>
            <a:xfrm>
              <a:off x="395536" y="3717032"/>
              <a:ext cx="3384376" cy="2880320"/>
            </a:xfrm>
            <a:prstGeom prst="donut">
              <a:avLst>
                <a:gd name="adj" fmla="val 8344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5" name="מלבן מעוגל 14"/>
            <p:cNvSpPr/>
            <p:nvPr/>
          </p:nvSpPr>
          <p:spPr>
            <a:xfrm>
              <a:off x="1043608" y="3501008"/>
              <a:ext cx="1512168" cy="648072"/>
            </a:xfrm>
            <a:prstGeom prst="roundRect">
              <a:avLst>
                <a:gd name="adj" fmla="val 14005"/>
              </a:avLst>
            </a:prstGeom>
            <a:solidFill>
              <a:srgbClr val="FFFF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rtl="1"/>
              <a:r>
                <a:rPr lang="he-IL" b="1" dirty="0" smtClean="0">
                  <a:ln w="18000">
                    <a:noFill/>
                    <a:prstDash val="solid"/>
                    <a:miter lim="800000"/>
                  </a:ln>
                  <a:solidFill>
                    <a:srgbClr val="000000"/>
                  </a:solidFill>
                </a:rPr>
                <a:t>התחל החייאה–</a:t>
              </a:r>
              <a:r>
                <a:rPr lang="en-US" b="1" dirty="0" smtClean="0">
                  <a:ln w="18000">
                    <a:noFill/>
                    <a:prstDash val="solid"/>
                    <a:miter lim="800000"/>
                  </a:ln>
                  <a:solidFill>
                    <a:srgbClr val="000000"/>
                  </a:solidFill>
                </a:rPr>
                <a:t>CPR</a:t>
              </a:r>
              <a:r>
                <a:rPr lang="he-IL" b="1" dirty="0" smtClean="0">
                  <a:ln w="18000">
                    <a:noFill/>
                    <a:prstDash val="solid"/>
                    <a:miter lim="800000"/>
                  </a:ln>
                  <a:solidFill>
                    <a:srgbClr val="000000"/>
                  </a:solidFill>
                </a:rPr>
                <a:t> </a:t>
              </a:r>
              <a:endParaRPr lang="en-US" b="1" dirty="0">
                <a:ln w="18000">
                  <a:noFill/>
                  <a:prstDash val="solid"/>
                  <a:miter lim="800000"/>
                </a:ln>
                <a:solidFill>
                  <a:srgbClr val="000000"/>
                </a:solidFill>
              </a:endParaRPr>
            </a:p>
          </p:txBody>
        </p:sp>
        <p:grpSp>
          <p:nvGrpSpPr>
            <p:cNvPr id="24" name="קבוצה 23"/>
            <p:cNvGrpSpPr/>
            <p:nvPr/>
          </p:nvGrpSpPr>
          <p:grpSpPr>
            <a:xfrm>
              <a:off x="827584" y="2348880"/>
              <a:ext cx="1944216" cy="648072"/>
              <a:chOff x="827584" y="2348880"/>
              <a:chExt cx="1944216" cy="648072"/>
            </a:xfrm>
          </p:grpSpPr>
          <p:sp>
            <p:nvSpPr>
              <p:cNvPr id="13" name="מלבן מעוגל 12"/>
              <p:cNvSpPr/>
              <p:nvPr/>
            </p:nvSpPr>
            <p:spPr>
              <a:xfrm>
                <a:off x="827584" y="2348880"/>
                <a:ext cx="1944216" cy="64807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e-IL" sz="1600" b="1" dirty="0" smtClean="0">
                    <a:ln w="18000">
                      <a:noFill/>
                      <a:prstDash val="solid"/>
                      <a:miter lim="800000"/>
                    </a:ln>
                    <a:solidFill>
                      <a:srgbClr val="000000"/>
                    </a:solidFill>
                  </a:rPr>
                  <a:t>      התחל שרשרת הישרדות </a:t>
                </a:r>
                <a:endParaRPr lang="en-US" sz="1600" b="1" dirty="0">
                  <a:ln w="18000">
                    <a:noFill/>
                    <a:prstDash val="solid"/>
                    <a:miter lim="800000"/>
                  </a:ln>
                  <a:solidFill>
                    <a:srgbClr val="000000"/>
                  </a:solidFill>
                </a:endParaRPr>
              </a:p>
            </p:txBody>
          </p:sp>
          <p:pic>
            <p:nvPicPr>
              <p:cNvPr id="2052" name="Picture 4" descr="http://www.psychicjobcenter.com/wp-content/uploads/2014/02/telephone-1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267744" y="2420888"/>
                <a:ext cx="504056" cy="504056"/>
              </a:xfrm>
              <a:prstGeom prst="rect">
                <a:avLst/>
              </a:prstGeom>
              <a:noFill/>
            </p:spPr>
          </p:pic>
        </p:grpSp>
        <p:sp>
          <p:nvSpPr>
            <p:cNvPr id="29" name="סוגר זוויתי 28"/>
            <p:cNvSpPr/>
            <p:nvPr/>
          </p:nvSpPr>
          <p:spPr>
            <a:xfrm rot="2254983">
              <a:off x="2686460" y="3770866"/>
              <a:ext cx="364551" cy="552582"/>
            </a:xfrm>
            <a:prstGeom prst="chevr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0" name="סוגר זוויתי 29"/>
            <p:cNvSpPr/>
            <p:nvPr/>
          </p:nvSpPr>
          <p:spPr>
            <a:xfrm rot="13620732">
              <a:off x="605000" y="5585577"/>
              <a:ext cx="432048" cy="563732"/>
            </a:xfrm>
            <a:prstGeom prst="chevr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9" name="מלבן מעוגל 18"/>
            <p:cNvSpPr/>
            <p:nvPr/>
          </p:nvSpPr>
          <p:spPr>
            <a:xfrm>
              <a:off x="2843808" y="4581128"/>
              <a:ext cx="1800200" cy="1008112"/>
            </a:xfrm>
            <a:prstGeom prst="roundRect">
              <a:avLst/>
            </a:prstGeom>
            <a:solidFill>
              <a:srgbClr val="FFFF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r>
                <a:rPr lang="he-IL" sz="1200" b="1" dirty="0" smtClean="0">
                  <a:ln w="18000">
                    <a:noFill/>
                    <a:prstDash val="solid"/>
                    <a:miter lim="800000"/>
                  </a:ln>
                  <a:solidFill>
                    <a:srgbClr val="000000"/>
                  </a:solidFill>
                </a:rPr>
                <a:t>בדיקת סימני חיים או מתן שוק לפי הנחיית המכשיר -</a:t>
              </a:r>
            </a:p>
            <a:p>
              <a:pPr algn="ctr" rtl="1"/>
              <a:r>
                <a:rPr lang="he-IL" sz="1200" b="1" dirty="0" smtClean="0">
                  <a:ln w="18000">
                    <a:noFill/>
                    <a:prstDash val="solid"/>
                    <a:miter lim="800000"/>
                  </a:ln>
                  <a:solidFill>
                    <a:srgbClr val="000000"/>
                  </a:solidFill>
                </a:rPr>
                <a:t>חזור על המעגל כל 2 דקות </a:t>
              </a:r>
              <a:endParaRPr lang="en-US" sz="1200" b="1" dirty="0">
                <a:ln w="18000">
                  <a:noFill/>
                  <a:prstDash val="solid"/>
                  <a:miter lim="800000"/>
                </a:ln>
                <a:solidFill>
                  <a:srgbClr val="000000"/>
                </a:solidFill>
              </a:endParaRPr>
            </a:p>
          </p:txBody>
        </p:sp>
        <p:sp>
          <p:nvSpPr>
            <p:cNvPr id="32" name="חץ למטה 31"/>
            <p:cNvSpPr/>
            <p:nvPr/>
          </p:nvSpPr>
          <p:spPr>
            <a:xfrm>
              <a:off x="3851920" y="3140968"/>
              <a:ext cx="288032" cy="1368152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3" name="Picture 5" descr="http://www.schiller.ch/upload/zoom_200x133_FRED_easy_mitte.jpg"/>
          <p:cNvPicPr>
            <a:picLocks noChangeAspect="1" noChangeArrowheads="1"/>
          </p:cNvPicPr>
          <p:nvPr/>
        </p:nvPicPr>
        <p:blipFill>
          <a:blip r:embed="rId5" cstate="print"/>
          <a:srcRect l="12895" t="3163" r="15259" b="5122"/>
          <a:stretch>
            <a:fillRect/>
          </a:stretch>
        </p:blipFill>
        <p:spPr bwMode="auto">
          <a:xfrm>
            <a:off x="5724128" y="1844824"/>
            <a:ext cx="2808312" cy="2088232"/>
          </a:xfrm>
          <a:prstGeom prst="rect">
            <a:avLst/>
          </a:prstGeom>
          <a:noFill/>
        </p:spPr>
      </p:pic>
      <p:sp>
        <p:nvSpPr>
          <p:cNvPr id="36" name="TextBox 35"/>
          <p:cNvSpPr txBox="1"/>
          <p:nvPr/>
        </p:nvSpPr>
        <p:spPr>
          <a:xfrm>
            <a:off x="3923928" y="980728"/>
            <a:ext cx="28825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תרשים זרימה מסכם </a:t>
            </a:r>
            <a:endParaRPr lang="en-US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he-IL" dirty="0" smtClean="0"/>
              <a:t>מבוא </a:t>
            </a:r>
            <a:endParaRPr lang="en-US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/>
            <a:endParaRPr lang="he-IL" dirty="0" smtClean="0"/>
          </a:p>
          <a:p>
            <a:pPr algn="r" rtl="1"/>
            <a:r>
              <a:rPr lang="he-IL" dirty="0" smtClean="0"/>
              <a:t>דום לב פתאומי מהווה גורם עיקרי למוות בעולם המערבי</a:t>
            </a:r>
          </a:p>
          <a:p>
            <a:pPr algn="r" rtl="1"/>
            <a:r>
              <a:rPr lang="he-IL" dirty="0" smtClean="0"/>
              <a:t>הרקע השכיח ביותר הינו מחלות לב וכלי דם</a:t>
            </a:r>
          </a:p>
          <a:p>
            <a:pPr algn="r" rtl="1"/>
            <a:r>
              <a:rPr lang="he-IL" dirty="0" smtClean="0"/>
              <a:t>החייאה בסיסית היא המפתח להצלת חיי אדם שעבר דום לב</a:t>
            </a:r>
          </a:p>
          <a:p>
            <a:pPr algn="r" rtl="1"/>
            <a:r>
              <a:rPr lang="he-IL" dirty="0" smtClean="0"/>
              <a:t>זיהוי מהיר, הזעקת עזרה וביצוע החייאה הכוללת שימוש</a:t>
            </a:r>
          </a:p>
          <a:p>
            <a:pPr algn="r" rtl="1">
              <a:buNone/>
            </a:pPr>
            <a:r>
              <a:rPr lang="he-IL" dirty="0" smtClean="0"/>
              <a:t>   בדפיברילטור הם אלו שיצילו את חייו של המטופל וישפיעו על סיכויי</a:t>
            </a:r>
            <a:r>
              <a:rPr lang="en-US" dirty="0" smtClean="0"/>
              <a:t> </a:t>
            </a:r>
            <a:r>
              <a:rPr lang="he-IL" dirty="0" smtClean="0"/>
              <a:t>ההישרדות וההחלמה הנוירולוגית שלו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775685"/>
            <a:ext cx="8316416" cy="6082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139952" y="548680"/>
            <a:ext cx="6086128" cy="908720"/>
          </a:xfrm>
        </p:spPr>
        <p:txBody>
          <a:bodyPr>
            <a:normAutofit/>
          </a:bodyPr>
          <a:lstStyle/>
          <a:p>
            <a:pPr algn="ctr"/>
            <a:r>
              <a:rPr lang="he-IL" sz="4400" dirty="0" smtClean="0">
                <a:solidFill>
                  <a:srgbClr val="000000"/>
                </a:solidFill>
              </a:rPr>
              <a:t>משולש החיים </a:t>
            </a:r>
            <a:endParaRPr lang="en-US" sz="4400" dirty="0">
              <a:solidFill>
                <a:srgbClr val="000000"/>
              </a:solidFill>
            </a:endParaRPr>
          </a:p>
        </p:txBody>
      </p:sp>
      <p:sp>
        <p:nvSpPr>
          <p:cNvPr id="38914" name="AutoShape 2" descr="data:image/jpeg;base64,/9j/4AAQSkZJRgABAQAAAQABAAD/2wCEAAkGBxQTEhQUEhITFRQUGBoWFxUYGBMaGRcYFRcXGB0cIhMYHiogJB0qHhoZIjIiJiotLi4uGiAzODMsNygtLjcBCgoKDg0OGxAQGywlICUsLSw3NzIwLCw0LDQvLCwsLCwsLCwtLCwsLy00LCwsNDYsLCwsLCwsLCwsLCwsLCwsLP/AABEIAK8BIAMBEQACEQEDEQH/xAAbAAEAAwADAQAAAAAAAAAAAAAABAUGAgMHAf/EAEEQAAIBAwIEBAMFBgQEBwEAAAECAwAEERIhBQYxQRMiUWEyQoEUU3GU1AcjUmKRoTNDkrFUcoKiJDSTo8HR4RX/xAAbAQEAAwEBAQEAAAAAAAAAAAAAAgMEAQUGB//EADMRAAICAQMDAQcDAwQDAAAAAAABAhEDBBIhMUFRYQUTInGBkaEyscEUUvAjQtHhBjPx/9oADAMBAAIRAxEAPwD3GgFAKAUAoBQCgFAKAUAoBQCgK3mDjcVnC082vw166Edzv7KNh7nA96BK3Riz+0J7qS6g4ekbNHbfaLeUkv4hXwyyGHylG85QBjswydtqnsrlk9lJN+aKnlvnKe6vuH5lPhXVu8ckS4AW4iEpd8DcZCxsNzgNXZQq/SiUse1S9K/NmckuWjsF4nZXvES0U4jeO6lDhvKG3VdsElRgk9T7VKK52yXYnFc7ZLt/FnrPP08f/wDOmZ7h4AU1I8cgjkLoPFVFY9S2jGBuQSKqXUoSt8HmXLXFL63PCpDeTTLxCV0eCUlwEWZY9QdySPKwbbG47gkVdNR+LjoaMii3Kl0Nvec13dpfxQXkUBt7uVo7eSIvrXLqqB1bqfOmcAAZJycVUopptdilRTi2uxe8C5xtLuWSGGbMsTMrRsCrHQdJIDdR7j2ziuNNEXFpWy/rhwUAoBQCgFAKAUAoBQCgFAKAUAoBQCgFAKAUAoBQCgFAKAUAoDEc0cztJM/DrKeOG9ymXlVguhxqYRtjBlC6WxjBBONwcSS4trgklxbXBkDxy64Tem2e4fiizp/hai0qyntoYuVz/D0KnONt50pRvoW7Yzja4r8knlfkbiAuXu1aHhmsH9xEPFwD8pQkoBnB2JAPRVrjmnGupGWROCiabkn9nkVjIbiSQz3TZ/eaQirq3bRGOmemT26aQSK5KblSOTyOSrsi4Tg/D0ie38K1ETPreJvDKlxgZKN32H9BULIckjiNpZ3SrDMLeZQcqhKNggEAgdQcEjb1onXQK0ReKcnW03gnS0TWyMkDRNo8IOunKrgrkbEEg4IFLCfFFJwv9nOm5iuLq9nu/s/+AkvyEbgliTkg4ORjcLnOKnv4pE/ecUlVlLxmdJeYFchYY+HQmaaYjS0gCsfxZfNgH0EntROoHU0sb9f4LDlX9ouseJelYkurjw7NApLlM6Mtpz5deE1fxauwFJQ28eOpyUKdeOp6NUCsUAoBQCgFAKAUAoBQCgFAKAUAoBQCgFAKAUAoBQCgFAKAy/7QOaGsYU8JBJcTyCGFD0LN3O42Gw6jdl3AyRKMbJQjbMhZ8Wkl4lawcW4bGbtTrgmiIwANRDFNZBQFWYEtkEZCg1JxW24vgm4rbcXwbzgXKtraPLJBCFkmZndzlm87aioY9Fz8o2qDbZW5Ni/4t10OFQbGTrk47HpgdM777dqg5dkX4sDlyyoeSJiSqpK3cEqXz1G7nJ+p7VGn3NixJLods86p4eXVFwcL36YGF9Bk9vSiTJKPg+nJIYsrxMuCMAjfcH0Irnb1FLodQmeLxGVmXRlgCSUdeoGnPXO3r/XNST5K5YYS4NHw/iAkypADjqM5BHTIP47EdvqCZJ2YMmNwZTc58kW3EQnja1kjz4ciHdckEjScqQcDqM+hFTjJxdo5Cbi7R50OGnhl0UhtLu/vEjVYJpF/cxKVIUqqFjt5l3K/CQMZJNl7uvCLE1NctJfX/s2f7LuYJZo5ba8Mn2y2YmXWqjaVmZcadthtjAxtjbFQmqfHQhONO10NzUCAoBQCgFAKAUAoBQCgFAKAUAoBQCgFAKAUAoBQCgFAKAouauU7biCKtyhJTOh1JVk1Yzg9N8DYgjYbbVKMnF2iUZOLtFNyZyD9huZZ3uHuCUWKEvnVHHnJXJJB6LjAAGDtvXZTtVRKeTdxVGm43JiMLn42C49RnLfTSDn226kVW+gxRuSM/PcYTxDJpUjOMb5x01E9c9setQXWj00ldUdN9GgjaSTSpAVWmJxhl3AUhWYkE5AAIyT703O6RU8tSqJDtuMwjPhugJ+Z0uRqPq0hi3o78Byyd4kuYxhfEaKNlbcSKA8bE99S5A9MnFdUu1nY5E+Lo4xWwVpgqksCHjRmbQF0rgqmcYDhtgNjjptXW7SLburJUuYk1IoJXzas4bPUk7d98+oJFRTtkJRWThmosrkSIGG2cgj0Kkgj+oNWHlyi4umZjn7lKS++ztBcG3mgdiJAX2SRSrYCkHV0wcjbUM71KMqfQ7CSi+VZM5N5Ph4ejiMu8kpBllc+ZyMkdOgBJ267nJJ3rkpNiU3LqaKuERQCgFAKAUAoBQCgFAKAUAoBQCgFAKAUAoBQCgFAKAUAoBQEHi9qXUafiQ6gM4zsVIz+ByO2QM1xqyzHPZKzMlcE5YAN82GALA4KumcA/QHr6VGz0oyUlaBGUKMoaNsZDBJUB2weobsN/r13qLXJCWJN2nyfeGcHjcN4kKFQzKD1JIYjqxLAYAOAR1PXrUJSaMkt26myHhLa8AhEsabeLH5mSRHGzhSp3GGGA2o6TsRmuq5I7GLk2idcwRsNQwEikDISCMKAuoAHfHxAD0x7VKNrqasLklTOmZmLanGEOMAk+UMcAsm2xPbO3epqkqLuKpGg5cyFkUknS+QTgfEqk7DtnJ+tdXQ83UL4y3rpQKAUAoBQCgFAKAUAoBQCgFAKAUAoBQCgFAKAUAoBQCgFAKAUAoBQES54dG5yQQfVSyk/iVIz9c1xolGbj0ZnOLW5jkKapcOMx4K7kDdc4B1bZ6jr1rjVGzDNzXL5IHD+AETx+G5VQxlk1AlmIKH4tRG7Be3rknvVJ8MhlgonXzGpPEQg1gyRREMmjUViF6GCh8glTKjYwdicZpB8WQxva7RMvOEHwiUZ1kTdRqdkZhuDpclh+Gdj69+qbs0LLJDicrw41nxA40tpRgRgE5G5B77ZHX2rseWSjK3RpOB2uiPP8ZL4BBAB+EAjtpx7ZJxtViMOWe+VljXSsUAoBQCgFAKAUAoBQCgFAKAUAoBQCgFAKAUAoBQCgFAKAUAoBQCgFAcJYgwIYAg9QQCD9DQFfNaJCwkRQFwVfH8J3DHvgEY9gxPaq5xtcElJ9yn5ujXTDKVDaJQD2OlgejDceYJnGdtQAJIqqHWi2KbZ8n49GCvmO+QxCSbDSTkHTvggDHv7VPZI0e7l4KuZpbshY11hSQH3wRtgvjyDG5xuTjIAzpqyEK5ZJOOLmT58G7tYQiKg6KoUfgoAqR5z5O2gFAKAUAoBQCgFAKAUAoBQCgFAKAUAoBQCgFAKAUAoBQCgFAKAUAoBQCgPhFAUssf7oqRqMTAEYzqCYIHuWTH1Y1Q/hlZdHlEuHhFtsVgg9QRGnQ++KvK90n3J6qBsAAKET7QCgFAKAUAoBQCgFAKAUAoBQCgFAKAUAoBQCgFAKAUAoBQCgFAKAUAoBQCgKbmbj62qLhDLPKdEFupGqWT0yeigbs52UAn0FAVHDuJ3Vo6JxKSORLgjRcRrpSKV/wDIYfw52Rz16HfGQNeKA+0AoBQCgFAKAUAoBQCgFAKAUAoBQCgFAKAUAoBQCgFAKAUAoBQCgFAKAUAoCr5g42lrGGYM7uQkUS7vLIeiKPX1PQAEnYUBC5c4I6u11dlXu5Rg43SCPORDH/KO7dWO57AAXN/ZRzRvFKivG6lWVtwQaAzPC797GZLO7dnhlOmzum3LHqLeVvvQB5WPxgfxDcDXUAoBQCgFAKAUAoBQCgFAKAUAoBQCgFAKAUAoBQCgFAKAUAoBQCgFAKAUBW8f41HaQmWXUdwqIoy8sjbLGid3Y7Af7AE0BWcucHlMhvL3H2lwVSIHKWkZ/wAtT3c7a3+Y7DYCgNLQCgInFuGxXMTwzoHjcYZT/UEEbgg4II3BAIoCi4LxGS2lWyvHLls/Zbk4/fqPkc9BOo6/xgahvkUBqKAUAoBQCgFAKAUAoBQCgFAKAUAoBQCgFAKAUAoBQCgFAKAUAoBQCgIXGOKRW0TTTNpRfbJYnYKqjcsTsAOpNAUvA+FSTTC9vVxLgi3g2ItUbr7GZh8TdvhG2cgaegFAKAUBB4zwqO5iaKZSVbBBBwysN1ZWG4YHcEdKApuBcXkimFjetmfBaCfGFu416kdhMo+NP+obHYDT0AoBQCgFAKAicQ4jFAjSTSKiKCxJPQAgE469SB9RUoQlN7Yq2wZnj/7Rra1WF2juJIp41lWWOMFAjnAyXIIP8uM1s03s/LnlKMaTXZum/kiDmkcOO803ySf+D4cLmDQsizCZV1qyhtoyM/0zTBp8Eo/6uTa7qtrZ1t9kWvJPM6cRtVuEUoclHQnOl1wSNXcYIIOBsar1mllpcrxy5/lPoxGVqzNcW/aY9tdy20vDp28PLhomEjNCCcSGMDYYGdzt3rVh9me9wLKskVzXNrnxZFzp1RpLTnOze2iujOkcMzaFaTyecasqc7AjSfb33FY8mkzQyyxOL3L6k1JVZfRuCAQQQRkEbgg981nOnKgFAKAjXl/HF8bqpIYhfmYIpZtKDc4AJwAa5ZKMJS6Iylv+0a3aSNfCuVilbQk7oBGSffOce/buKpWeN1yeo/Y2ZQclKLaVtJ20WfPF9cQWrTWzRgxnU+sE5TBHlA+bJHXtmp5W4xbXYz+zsWHNnjjy3T44M3wHmW9M8EMzwv8AbLczQuFI0OUZlDAdhpORjuN+1VY8k9yUu6s36rQ6ZYp5MSktk9rt3a8olWXMd9Hcy2k8cE04iMsRiJQMR0U6thnffbGO+c12OSe9wlV1ZVk0WmngjqMcpRju2u+a9VXUs+XubhM80NxC1tPbrrkRmDLpGCSHHoCD06MME1PHk3NpqmijVez3hjDJjluhLhPp+DQWF9HNGskTq6N0ZTkHBwfqCCMdsVYmmrRhyY5Y5OM1TRIrpAUAoBQETivEoreJ5p3CRxjUzHsPwG5JOwA3JIAoCg4Lw+W6lW9vEKBd7S1b/JU/5sg6eOw7fIDgbkmgNVQCgFAKAUAoCs5g4JHdxeHJqGCHjkU4eKRfhkR+zA//ACDkEigIHL3GZPENpeaRdINSuBhLmMbeKg7HprT5T7EUBoqAUAoD4zADJOAO9AYvnDm821xBbspjgu0ZVvVZSI5Gyq4XBHlJUknbDZ7Gt2m0nvcU8iauHNeV3ZCUqdHkkfEG+1MOJOUktre4trhnZi9wriUIqrjJbVIMN00qrZ2Gfenp4+53aZWpyjKNf7K62+xXfPJteH8JvpOX4LWO3WR5iysJGCmOIyPIj+YjuFwOwI2rBl1GCPtKWbc0k74V2+/0fJJJ7KLblLkq6gurW5meHENoLZ1VnLEqWC4JUDGnw+/UGsup1uLJjnjhHrNyT/gkotOy85C5Wbh8M0RkWTxJmlBCkBdSouNzv8NZ9bqv6mcZNVUUvnR2MaM/Z8oX6TX95PJDPcy2zQwLFlQSVAGQ4AU+Re56tvWnJq8MsWPBBNRTt3ycUXbbM/Few2HDlsOIcPmkk0O6kxo0ZllZyFWUHZgpXLLnv7A7Jqer1ctRgyKKvu6aS7kP0xpon8EsuJ23BYZIplhe38WdoZkHnh+IIWb4dgzYwPiAyuKq1M9Jl18k03GVK4+fKXfk6lJRN3ybzGL2zhuWURmTKlSdtasVIBPUEqSO9ebrNM9NnlibuiyLtWX9ZjpS8e4/DCDG1zFDM6nwy+4UnIVmHZc+uAcGoSnGPDaTNWn0uXL8cYOUV1owvFuXbi0e34gZWvZlcGYacgq+w8MDfG5Ax3KkAAEVnljlBqd2/wDOh7eDW4M8J6TascWuPmv7n3stF5UuLm3uoLmQ6XmEttI5Lui56GMkafJtpyMFm2Hex4pSi4yffgxrX4cGbHlwx5Uakuif172aji/L63MCQzSS4XTqZG0FyFwcjcYOc4/D0qyUFKO1nn6fVTwZfeY0r9VdES95LtpPCz4i+DF4MZRyCqaSvXucE7muPFF16cFkNfmhu6Pc1J2ly0cuXuUIbR2lVpZZXGkyysGbTttkADsO2dhSGJQd9zuq9oZdRFQaSiuyVIxHNNldwS8Qb7O0321QqSxB2EcerBRlC5yUCjPTYetUZIyjuaV7vwexocunzRwwlNRWNttPu+tojcK4q1qDcTF4lggENrasWRpmxvI8QPw6izFiMb7E6RUVPYtz4SVJFmbTLVNYsdSlKW6c1yo+ifyPQeTOZY72EMGXxUVfFQahpYjtn5Tg4O/QjO1aceRTVo8LXaKelybWuHdPyjQVYYhQHRe3aRRtJK6oiAszMcBQOpJoDM8Nsnv5Uu7lGW3jOq0tmGDkdLiVT8/8Cn4Bv8R2A1tAKAUAoBQCgFAKAq+YOCJdRhSzJIh1wzJ8cUg6Mp/sQdiCQaAh8uccd3a1ulWO8hGWUfBNHnAmjz1QnYjqjbHsSBoKAUB5V+2e4vCgT7Pnh4aN5ZI3OtgpOpGHyqSRg4IyoOd8D2vY0MLyXurJTUU1xdcc/wDKKsl16EDkWzZOIiOyVp+GELcqZ08sLOpw0Tkf4gJZNsH4wd11VPW5YT0+/N8Oa3Hjul/cu38iKp8dD1m44XC7rI8MTyL8LsiFl/BiMivEU5JUnwWkqog6prpVOCSSd8AMxx66VBOPfpQHD7cv8Mn/AKcv+2mgO2GdXGVYMOmxBwfT8aA54oDJ/tQ4TPc2Ekdu7AjzsirlplTJ8MHOxJwe+cY71s9n544M8ZySfz6J9n9CM1aPJr/mi3mkgRlkt7HhqqyWucTTTr2JHQ6gcudwNR2Z8V78NDmhjlLiU8l/F1jGPd35ZVuX0R7Lybxe4ngR72JLeaQuyRBjqaIEEMUbcEagCPwO2cD5zVYsePI44pbku5bFtrkwvM/CJ7ea5mntY72K4yFkw+uE76Bhd1A2XbqAPMDtXl5IOLba3J/g+q0epxZsWPHjyvFKH2l5d+fmbnkPgj2lmkcjMXPnYEkhC2PIo6ADvjYnUe9X4YbIJHje0tVHU6iWSCpfv6v1ZoatMBTRczwNc/ZgW1nUAxGEZkJDKG7sMN2xsan7uW3d2NL0eVYffV8PQic1c0pbxExSQtNnAQsG7E7opz2x+JFdx43OVFmh0OTVZVBWl5q6KzkXnOW8lMUkcYxF4hdNQCnUFCFWzkkEtnIxgjBxmu5MWyuS3X+z/wClUW5Xd/jv9Tb1UeaZHnPl1nIurSOI3cZU+ZVbxFXPlwx0hv5tjgYyKqyRf6o1Z6Wg1cY/6OZv3bvp2fkk8l8uvb+LNcSeJc3BDSt2GM4Uf1O+w6AbCmLG425PlnNfrIZnHHiVQhwvPzfzNNVp5x13M6xozuyqiAszMQFVVGSSTsAB3oDJWETcTkS4mUrYxkNbQsCDcMNxPIh6J3RD/wAx7AAbGgFAKAUAoBQCgFAKAUBS8zcAF0qFXMVxCdcFwoy0T4wdvmRhsyHZh74IA48t8dM2uGdBFdw4EsQOQQeksZPxRN2PUbg7igIn7RuYWsbJ5Y8GZysUIxnMknt3IAZsd9NatFgjmzKM3Uer+S6kZOkYmz4HxTzpFxW3vGOUurWY61TUMOmCScDJ6aOn0r0cup0bVvC4f2tP7XfX5kFGXk9N4FweK0hSCBNMadBkkkk5JJO5JNeRlyzyzc5u2yxKiwqs6KAgWkyqjOzKFLv5iQM4YgZPToMD2AoCZDKrgMrBlO4IIIP4EUBC4hOiksGUSqpOnIy6gatJH+3p/WgLCgFAY79ofDtMDXVutrHcQkObiWFZCsag6sMEZgRscgHp71s0c08ixz3OL7J1f8EZdLR5pY8Skh4jZXbX8PEJ7gpEY1D6o45QB0ACoQD8JA3JOOpr28mKGXS5MccTxxhbtu7a7N1z36Fd07uz3yvmC4UBmONc+2NrKYZpisi41LpbbIBHmIwdj2JrVh0WfNHdjjaIPJFOmY7iTQ39xJOufsahSSV0+JIFwSMjUNtIPrpB9DVuNSxx2vqfW+zZywaWNcynyvSPmvu0ZnjfHIlGiOGNFOwwgLN+G2frWvFp8kv0puvHY9WeXFoorJqsrt9Ff8HPkrj5guVeLUwYhJY1VixQnc6AC2V+IfhjoTVGogpKn1/Jl9r5NFq9J71TVro7/B7Lw/mCKaUxJq1BdWSB0GPlzqHX5gKwzwThFOSPhoZYzdRLaqiwUBxkcKCSQABkk7AAd80BjliPFXDOCOGxtlEI/wDOupyHYf8ADg/CvzkZPlwCBsgKA+0AoBQCgFAKAUAoBQCgFAUvMfA/H0SwuIrqHJhmxnGeqOPmjboV+o3AoDjy/wAZW6V45YxHcQkLPA2CUbqGB+aNuquOo9wRQEe35Hs47wXscRWfLsSGbSWkBDNoJxnBPTHU1qlrc8sPuJSuK7eCO1XZpKykhQCgPLuOcREczWgdVn1kRJ5mbSwDkhXAQIVcrkt8oGCVzUky7HNRVF1yhJNbv4EquFY6jqKnSXOFwyjBDEY27k7DBJMTW5bkWtzF45UmNl8T4TkHIU7NkHYaW1YPXAHUDMSk0VAKA6rmBZEZHAZXUqwPQqwwR/SuptO0Ch5a5IsrHeCAeJjHiuS8nofMen4LgVp1Ou1Gp/8AbJtfgjGKXQ0dZSQoDyvnm/CC8Uai7McY+UaNOont6+uxr2NJNQhFt+f3M2PST1Gp2pfDcU2ROMReBYRRLtkDOO+cZqmHxTs/Q9FWXWSl2XC9K6HXyNwyNleVhlzqGfQKxUAe2xPvn2rf72SxKMfJ8T/5Jllm9pZIy6RpL7ItVtneQRoAdepcFtPRS3xDcbA9N9xXcmVY4qbPnsWJzltRq+W+HXUBWNxAsCqQAjlmztjrEv1Ykn8c5rxdRPFP4o3fr/8AT18UckeJVRo6zlx8JoDGs54q5VcjhsbYZht9tdTuqn/hwRufnIwPLnIGxRAAAAABsAOgA7YoDlQCgFAKAUAoBQCgFAKAUAoBQGf5m4C0rJc2rLFewAiNznRIh3aGQDcxt/VThh6ECVy7xxbqMnSY5YzomgbGuGQdVOOoPUMNmBBFAW1AKAUBUX0yBmkjZWkVcYCeJjGdsqQVO+NzigMvz5E8Wm8kOrSqRgIoGh/FVwpBJOhyAGOdtK7enVROMkk7NoV1rG6YBGGUHpgqRpJHTY9uhA69K4QPv2sj443X3GGX/t82PcgUB3xSBhlSCD0IOQfqKA50AoBQELi3Ekt4y8h9lUfEzHooHr/tuTsK6lZKEHJ0jy/iI8XxmYAGUszY9x0z7AAZ9q1RVUj1cePZGkVfFeKeLBBEVzLpHwkNqxtjA31ZG64q3HOKcpN1Xk+k9mOG6WZSqPrxT7mj5R4dJCrpJjPUAfKGwcH36n61Zhzxy4t0els+E9uZI5faE8kejS+vYreZyFEbMpMfjKGONhlXxn64rRmmpRWNfqfYyeycLlnc+0U2WnKvM4gmSBmZoJmCISSRFI2NIBPyNkbdAfxNeZlxOrPY1GJNboHplZjEZrnfgtzdxCGCaKKNj++DiQmVPu8xsrBDvqwQSNsjfIHVBZcURVRJeFqqgKqrbXICgDAAAnwAB2oDn4PFvv8Ahv5e6/UUA8Hi33/Dfy91+ooB4PFvv+G/l7r9RQDweLff8N/L3X6igHg8W+/4b+Xuv1FAPB4t9/w38vdfqKAeDxb7/hv5e6/UUA8Hi33/AA38vdfqKAeDxb7/AIb+Xuv1FAPB4t9/w38vdfqKAeDxb7/hv5e6/UUA8Hi33/Dfy91+ooB4PFvv+G/l7r9RQDweLff8N/L3X6igHg8W+/4b+Xuv1FAV8nL/ABFrqO68exSRBpfw4bhfGi+7fVKwIB3BxlT06kEDbigOq4m0jpknZR6k9v8Acn0AJ7UB1fZNX+I2v+Xon+nv/wBRP0oDp4pfiFQAAWbIVe2B1Jx8oyPqQO9dSssxYnklSPP+cOKSeH4Zdm8dlUDOMuJI2XQoBx3BAByuSckZqzZfQ25dEqSXVnZw3mUzTsoZ0EccSrh9gwDBxpBKE6t985x/LU5YXFc9y2GhjFbZtOXhPlfP59Ta8G4t4h0PgSAZ26MB3A7EbZHv+OKGqMOfTvE/QnyWaklsFWPzKSpP446/XNcM4tpDlkY5K4OfVWzgkDbOxB/DO2cUBIoBQGN/aC2GtyfhxL/X91j641f3q3ErbNejrc/keecS4zkiODzOxC+wJIAGfXJH9a1xhy/NN/Y3uS79LSvxfkveUuDGJS+os0oGplyCNOfKMjV16nbdcY2yfOyVml8f6Vf19fqXzSj/AKb7X9b7/Xt6F4sIByMknvqcE423Oavw5IxWzG+CjJgxZf1RRV80IgtJgCVZgoUkt5WDhg2d8YwTn0zVuOLnqsc9u6nz9un3KssI4cVQ4Xp68P8ABWw2MeYnW1gUKY3Aj1x6ZY2YMrooOSGQgsSR139e48j1Cm5Tk2n/ALqfHp0+1FccLjHakkn3/wCj1nh92JY1dejDp6EbEfQ5FZGqZglFxe1kmuERQCgFAKAUAoBQCgFAKAUAoBQCgFAKAUAoCLcbSxE9DrUf8xAYH/Srj60Bzu7pY11PkL3IBIX3OBsvqTsO9AZfj84NywJ+FEUZ6Z8zHHvhl/p7VZA9TQUotvyZfmKdhlRthSQe+SNj+IxVseOTe0uvg7r7hptPB0trj06QSo6qzPvv1Ic4x2U1Th1TztqXVGPT7XmyT6Obv9y1gugrwyA/5iYPsxwxx/yFifQZqUlwW6uN4mbKzvBIX0jyoxTVkbsvxbegO2/cHtvVR4Z81Znxv5Y9+uDrbbf20H/UPWgJdAKAy/7QuCSXdsqRY1rIrZzghQGBx9D0qeOex2W4ZqE7Z59w6zMUcYmhfTOoCFVjB0eZhGY3YEOwIY7fGOp2Atx5MU8jyYppNdU746W7pqu3y6+TfsnkxNKLe3l13XZ1d8fXjngsLNVk0trH7xQHDo2dQ2BOrBOdxlsnK4JJFaNRghjyfFHi3VPj8cepo0+aU8KUJU157ft4LKwt8DBbUATkALpIycdN+nbO3p0qOTYncFwWxlP/AH9fJ2OQZEREHzEnG266T/2sRk7b4rLkTfF10/e+ftRVki5v4un+f59Cu5cGu2DFwwM0qBhvkKx0ufc6NWO+s+tcyy9zr5Rqk0uPy/8Ago08XsSfi1/H4NbyXOf3qEYwVb6nKn6eVa7kST4M+uj8alXU09VmIUAoBQCgFAKAUAoBQCgFAKAUAoBQCgFAKAi3iZaHPaQn/wBuSgPnFYg0MqlQwZGBUjIYFSCNPfPTFAY7jdo0czkMJEKI2HPyHIH7zocaDuRkg7knepx6Ho6OT2NIy9/xS1k/doUY47swC59ITuf9IHvU00bk4NctL5lndcZeSAxPEzqVADeHMcFcYOdJHUA5z61j/pXCe6E0VOGnTuM0R7O5WdXRZDqSPw9GUzl+u679dA6g77gZrW3YnTi3fFM9N4aijxNIAXWQAMAAIqpjA9CpFVHinKXaVD2Kuv18rD+ytQEqgFAfKAzHM3LbTAGNiQCSYyQOoYeVuxyc7nHpjvzFCEJSku56Oj13uG7Rjoy0bvHKr61csuAFcrKoLHS2FILgsd+ozjoa3ue6EYtWmqfpt6fLijVhWHJN+7e3m/Tnn97LS1nJHxaf5dO4+hY/2yK49nZF88clxf1OtuHh9QZ3dWBGNbfMD2229v7VDLqMyaeOMVyu3PXkz5MPwtW38yr4BIFiVUUK6qyyxbrqOZGDYOwIyhBG4ywOSu1eoxTnknHI+9xfjzz3+X2KMEt6tdfBr+R8lpSRjypn8SX/APquZavh2V69tuNmuqowCgFAKAUAoBQCgFAKAUAoBQCgFAKAUAoBQHwqDg46dPbtQHC4QsrKDgkEA+hIxmgKOfgEdzBAHLBVjVWUY/eRlVyh9jgbjfGR3rt0ThklC1F9S7trZI1CxoqKNgqgKB+AG1cIPk7aAreJ8EhneKSRB4kLq6ONmBUg41D5TjcdDQkpNJpEm0tPDLYOzbkfzb5bPvtt7e9CJ3PGCVJG6nI9jgr/ALE0BzoBQCgFAdNzaJIMSIrj0YAj+9FwE66FNfcqQv8ADqQjcb6hn8G3+gIqSm0a8WuzY+jKi45ZmT4Ajj+UhT/pbb+5qayGuHtFS/Wio4bwR5ZLjyEFnUK4ZdtEeC+C38eF6ZwvoajmyzbgodEufvdfYh/URTlLt/nP+fU3nBOG+BHpyCx3YjoTjt7f/vrUXK+TDmyvJPcyxrhUKAUAoBQCgFAKAUAoBQCgFAKAUAoBQCgFAKAUBxRAAABgAYA9AKA5UAoBQCgFAKA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36680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/>
              <a:t>Time is brain </a:t>
            </a:r>
            <a:endParaRPr lang="en-US" sz="3600" dirty="0"/>
          </a:p>
        </p:txBody>
      </p:sp>
      <p:pic>
        <p:nvPicPr>
          <p:cNvPr id="419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r="988"/>
          <a:stretch>
            <a:fillRect/>
          </a:stretch>
        </p:blipFill>
        <p:spPr bwMode="auto">
          <a:xfrm>
            <a:off x="1043608" y="1700808"/>
            <a:ext cx="7214619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חץ ימינה 3"/>
          <p:cNvSpPr/>
          <p:nvPr/>
        </p:nvSpPr>
        <p:spPr>
          <a:xfrm>
            <a:off x="2915816" y="3501008"/>
            <a:ext cx="3240360" cy="360040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995936" y="3933056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6 min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7170" name="Picture 2" descr="https://encrypted-tbn2.gstatic.com/images?q=tbn:ANd9GcQPE2K6_p530mUvkvPB7K2QV84FaYTSWB49PXiGvlHZTPodR3rx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356992"/>
            <a:ext cx="2571750" cy="1781176"/>
          </a:xfrm>
          <a:prstGeom prst="rect">
            <a:avLst/>
          </a:prstGeom>
          <a:noFill/>
        </p:spPr>
      </p:pic>
      <p:sp>
        <p:nvSpPr>
          <p:cNvPr id="7172" name="AutoShape 4" descr="data:image/jpeg;base64,/9j/4AAQSkZJRgABAQAAAQABAAD/2wCEAAkGBxQSEhUUEhQWFBQUGCAUFRQUGB8cFxQUFB8bFhQUFBQYICggGBwlHBQUITEhJSkrLi4uFx8zODQsNygtLiwBCgoKDg0OGxAQGywkHCQvLCwsLCwvOCwsLCwsMjQsLCwsLCwsLCwsLCwsLCwsLCwsLCwsLCwsLCwsLCwsLCwsLP/AABEIAIEBhgMBEQACEQEDEQH/xAAbAAEAAwEBAQEAAAAAAAAAAAADAAECBAUGB//EADwQAAIAAwYFAgUBCAMAAgMBAAECAAMRBBIhMUFSIjJCUWFicQUTFHKBkQYjgpKhscHwM6LRJOFDY/EV/8QAFwEBAQEBAAAAAAAAAAAAAAAAAAECA//EAC0RAAIBAAgEBwEBAQEAAAAAAAABAgMREiExQVFxYZGx8BMiMoGhwdHhUgRC/9oADAMBAAIRAxEAPwD9a+CBJMhJZcMVrUj1MT/mn4iVo34U9Du+sTcIVovgz0J9Ym4QrRPCnoT6yXuEK0XwaTQn1ibhCtDwZ6E+sTcIVongz0J9ZL3CFaHgz0J9Ym4QrQ8GehPrJe4QrRfBnoQ2xNwhWh4M9CfVpuEK0Twp6E+sTcIVovgz0J9Ym4QrRPCnoQWxNwhWi+DNZE+sl7hCtDwZ6E+sTcIVonhT0J9ZL3CFaL4M9CG2JuEK0TwZ6E+sTcIVoeFPQn1ibh/v/wDYVovgz0J9Ym4QrRPCnoQWxNwhWi+DPQhtibhCtDwZ6E+sTcIVongz0OGyqi2idN+YD81ZahdV+XfxJ1re/pCtF8Geh3fWJuEK0TwZ6E+sTcIVovgz0J9Ym4QrQ8GehPrE3CFaJ4U9CfWJuEK0XwZ6ENsTcIVoeDPQn1abhCtE8KehPrE3CFaL4M9CfVpuEK0Twp6EFsTcIVovgz0J9ZL3CFaHgz0J9Ym4QrRPCnoT6yXuEK0XwZ6ENtljqEK0PBnoT6tNwhWieFPQn1ibhCtDwZ6E+rTcIVoeFPQgtibhCtF8GehDbE3D/cIVoeDPQn1abhCtE8KehPrE3CFaHgz0J9Ym4QrQ8KehBbE3CFaL4M9Dx/2msi2lFUTFW61cRnUQrQ8Keh32HkHv3O4wNzx9vpGpx5fuXU94CCx2fQRTl+NT5gYaDlHiP8Op7GBuXpXv1NTOU+3c7YEj6u9SIeEe3c7YEkvN3qYmniH8Wp7CIaivK/YZjn+dT4imEgZJz+5tTugjc1hsuhdpPD/ENTvWDFGvN7PoxK/37ndAxV37Bg8Z9l1O5oZm36Pd9EKpy/Gp8wObCsR4E+1dT2MRYHSmXnluyphxl/d3Ox4pY4S2+0ID/tT2gc6jEs4v79zsWBuSujt9slrPA/2tqe0R4CiXnjuuohOf51PiKYSDfnX7X1O5IG16HuujFr/fue8DFXfsFZzh/EdTvMEbpFf7LoSccB9y6ndAQWOz6CA5fjU+YGKg5R4z7LqfVA3NeT3f0bJw/Hc9jAlV/epiQeFfYanbBFn6nv8AZJx4l/Op2wEfS/bqIxz/ADqewgYSDlHm921PiBuaw2RLUeE/+ncIjFEvMu8hSf8AanvFMVd+wQPGfYancYG2vJ7/AEKp/wAanuYGGgbIeBPtXU+YI6Uq88t2XMOKe41O1oEjhL36oQHL/wBPYwMMKVm/v3OxYI6Swj3myW0/u5n2tqdsHgKFeeO66iuc/wA6nsIHNBueMfa2p7pDM2l5HuvsSv8AnU94GKg7OcP4m1O8wRuav9l0JaMv4k1O8QFHj7PoIp/xqe5gYq+w5Z4z9q6n1wNy9C3f0brh+O57GBioxZzwL7DU7YI3SLzvd9Tl+LngH3ee3mIzrQervUSx3rgpTP1bj2gZnZr9lpojU29w5cy7u8BGxfjg9NBFv4ZabvMUw7HH4DlXrxy6d3YxDcrFlY56FzL905ZerbAkbFrP41LS/dGX/bbASsWs/jUxNvXhl1buwgWNiy8ctBWv45a7vEUyrHH4ClXscuZt3eIanYuxwWmhdpvU0zG7eIMUdi1ng9NBOPxn6u8Ux5OPxoGL185ZLu3NEzNuxYzxemiEF/xpu8xTDscfgOx37iZco3djEWBulsW5Y4vQqZerLy5vVseBVYqltw1Qgv8Aj/t2inPycfgxLv1fLP1bFiG5WKo44cNWS1Xrj5cp3doMUdi1HHFaaiG/jlru8RTCscfgN799cuVt25IhtWLDxxWmjE4/Gfq7xTHk4/Ggci9TTmO7eYiN0livPBaaEnXqDLmXdugIWL8cHpoIL+GWm7zFvMeTj8By7185ZLu9UQ3KxZzxenA2b9NMvV2MCeSvP41MSL11cshu2wE7Fp4/GpU29eGWu7bAsLFl45aaitfxy13dhFMKxx+A5V7iyzbd4iG5WLscFoS1Xrpy/wC24QYo7FrP40E4/H/bvFMeTj8aB8V85ZDduMQ27FjPHhoIL/jTd3MUw7HH4Dsl+4uWQ3eYiN0ti28cXoSZeqmWY3bWgI2KpfzVCC/hl/27RTHk4/AUq9V8s/VsEQ3KxVHH41ZLbeuPlytu2wZaKxbjjitNRWv45a7uwi3nNWOPwG9++MuVt3dYhtWLDxxWnETj8a7u8Ux5OPwHIvU05m3bzERudivPBaaEtF6mnMu7eIXijsV54PTQRb/jTd3MUx5OPwHLv3zlku71RDcrFlY4vTgb46aZersYpnycfgxZ79xcshu2xEanYtvH41Ob4peuitObSvbzBnShs13fR12EcA/8O4xThPH2+kanDl+5dD3gWOez6CKMvxofMDnWHKHEf4dD2MDcvSvc1MHCfbsdsCR9XepJY4R7djtgJervUzNHEP4tD2EQ1H0v2FYZ/nQ+IphBSRn9zaHdA1PLZdCWkcP8Q0O9YMtH6vZ9GLT+/Y7oGO/gIDjPsuh3NDM0/R7vohVH+ND5gYYViHAn2roexgsDpS+uW7KmDGX93Y7HiCOEtvtCgYf/AEdsU51hyxi/v2OxYG5YR2+2S1jgf7W0PaDLReuO66iMM/zofEDmg3HGv2vodyQOi9D3XRi0/v2PeBjv4Cs4w/iOh3mCNUmPsuhJwwH3Lod0BDPZ9BVGX40PmBgKUOM+y6H1RDcvT7v6NkYfjsexikz71MSBwL7DQ7YFn6n3mScOJfzodsCx9L9uorDP86HsIGFkFKHN7tofEDU8tkS1DhP/AIdwiMUfqXeQtP8AaHvFM9/AVOM+w0O4wzNP0e/0Ko/xoe5gYYVjHAn2rofMRHSl9ct2SYMZfuNDtaAj/wCtn1QgGX/h7GKc2FKGL/d2OxYh0lhHb7ZLcP3cz7W0O2DwFD647rqM4z/Oh7CKc0E44x9raHukMza9D3X2LT/Oh7iBkKzjD+JtDvMDU8fZdCWgYfxJod4gKPH2fQVR/jQ9zAwFLHGftXQ+uBuXpW7+hKYfjsexgZTMWccC+w0O2Bqfre76nJ8XHAPu7Ht5iM60Hq71EsUhSgJA/Q7j5hUZlSSTxyXRGptnXh4RzL0nv7wqEaSV9+T6CLZlw4Rp0nz5i1GHSy1ClWdbx4R09J7HzEqNypJWVfr1NTLMt08Iy2nb7wqJGklXj3WRLMt0cIy2nb7wqEqWVrHuszNs63hwjq6T2HmFRY0krLv0FazLjwjXpPjzCoyqWWoUmzrjwjmbQ9/eFRqdJK6/JdCWmzrTlGY0O8eYNCjpJV491C/TLtGe09/eLUZ8WWvdQQsy3zwjJek7m8xKrzTpJWMc30Qq2Zdo06T58xajDpZahWOzLcThHKOk9j5iJXG6WkkpyvzZJlnWsvhGLbTsfzCoqpJVSvy+0ILMu0fynt7wqMeLLUOXZlq/CM9p2L5hUalSyqjf3Wy7VZ1uPwjlPSe3vBoUdJK3G/NdRDZlx4Rr0nx5hUY8WWoT2db44Ryt0ncnmFRtUkrDvzXRi/TLtGe09/eLUY8WWvdQVns605RzHpO8+YiRukpJV45LoXOsy0HCOZek7veFQhSSvvyfQQWZcOEadJ8+YtRjxZa/IUqzrfPCMl6T6vMSo3KklZxzf0bNmWnKMtp7HzConiSrx7rMyLOt1eEZDpO33hUJ0krTv7rKm2dbw4Rr0nb7wqLGklZd+nUVrMuPCNek9h5hUZVLLUOVZ14uEZt0nx5hUalSSuvyRVqs63Twj+U7h5g0KOklax7qF+mXaP5T394tRnxZa91BCzrfPCMhodx8xKjXiSsY91CizLtGnSe58xajHiy1CslnW6vCMh0nz5iJHSlpJW3fqSZZ1qnCMx0na3mFQjSSqlfr1Qgsy4cI/lPb3hUYdLLX5DlWdavwjPadg8wqNypJVRv7rZLbZ1uPwjlbpO33g1cKKklbjfmuor2ZceEa9J7DzFqOapZa/Ib2Zb44Rk3Se6+YlRtUkrDvzX2J9Mu0a9J7+8KjPiy1DkWZaco5m6TvPmFRqdJKvHJdCT7OtOUcy9J3jzCoQpJV45PoItmXaNOk9z5i1GPFlqGlnW+eEZL0n1eYlRuVJKyr839G/plpyjLaex8wqM+LLUxZ7MtxeEZDpO33gkanSStu/us5fi0oKgIAHF28QaOlDNyd7OixPwDgJ80G4+YHOcb8Vgui4Gpr8vAeZdB394CMVf5lg+mwivlwHTQefVFMOK/0u/YOU/EeA9Og7HzENyirK8yz67FzH4TwHLsNvvAiirS8y7exJb8I4D+g2+8BKKtepdvYzNfiHAerQdh5gWMVZd6y7wFZzjwNroPHqimVFf6XfsFJfPgPM2g7+8Q1OKu8ywXTYu0vhyHMaDePMGKOKrxWH1sJfOw59hu94piyv9LtbBh+M8ByXQbm8xDbirHqWL6LgIrnYdNB59UUw4r/AEu/YOxvwJwHlXQdj5iLA3SxVuV6xfeBUx8ZfAebsNj+YFjFVSvWH2uAgf0H9B294pzsr/S+fwOW+L8Bz7DYvmIblFVR8y+dXwLtTm4/AeU6Dt7wYo4q1HzLFddhC5x4G10Hj1RTCiv9Lv2Dd+McB5W0G5PMQ2oqw/MsV0fAS/6GzOg7/dFMWV/pdrYOzvhyHmOg3nzERukiq/UsF02JOfLgPMug3e8BCKv8ywfTYQPlwHTQefVFMWV/pd+wct+M8ByXQerzENyirPqWL+uBouacjZdh2PmKSyq/Uu3sZkPwrwHIaDb7xCzirT8y7exJr4jgOug2+8BGKsu9ZddhGfPgOug7D1RTCiv9Lv2DlueLgObaDx5iG5RV3mWC7wJan4TwH9BuHmDFHFWl5l2thL/ob9B3+6KYUV/pdrYIPxngOQ0G4+YhtxVj1LH62FD+g6aDufVFMWV/pfP4FZH4V4Dkug8+YiN0sVbd6z7wLmPinAcxoNreYCMV5vMs+q4Gw5w4D+g7fdFMOK/0u/YOW+L8Bz7DYPMQ6Siqo3rtvgS2vwPwHlbQbfeDwFFFW43rFddhXc48B10HYeqKc1Ff6Xz+Bu/GOA8raDuvmIbUVYfmWK++Al87G10Hf7opiyv9Lv2DkPhyHmbQbz5iI3OKrxWC6bEnvhyHmXQbx5gIRVfqWD6bCK/oOmg7n1RTFlf6WfeAct+M8ByXQerzENyirK8yxf1wN38ORsuw7H1QMqK/0u/YxZ34F4DkNBt94I1OKtvzLt7HL8XbgHCRxZkDt4MGdKFVPGs67COAYf23GKcJ4+30jc4cuHUvbvELHPZ9BFGWHbQeYphhShxHDboOxgal6V79TUwcJw07DbAi9XepJY4Rh/QbYCXq71MzhxDDd27CIaj6X7CsM8O+g8RTCCkjmw6m7boGp5bLoXaRw5ajtvERlo/V7PoxKeNfG6KY7+A1HGcNF7bmiZm36Fu+iEUeO2g8xTmwrEOBMOldB2MRYHSm9ct2SYMZeHV42PALCW32hAPH9BtimA5YxfDXsNixDcsI7fbLtY4Hw6W0HaDwFF647rqIwzw76DxFMBOONcOl9BuSBteh7roxaeNew7wMd/AVnGGXUe28wRqkx9l0LnDAYdS9t0Cwz2fQRRlh27eYHMOUOM4aL29UQ6S9C3f0bIwy07DsYpnPvUxIHCuGg7bYIs/U9/sqcOJcO/bbAsfS/bqKwzw76DsIGFkHKHNhq3bxA1LLZFWocJw/tuERij9XegpHj+g7xTK75BAcZw0HbcYZm36Pf6FUeO2g7mBzyCsY4Fw6V7eYI6Uvrluy5gxTDUaDa0QRwl79UIBlh/QdophhShi+GvYbFiI3LCO32yW0fu5mHS3bbB4Ch9cd11FcZ4d9B2EU5oNxxjDpbQd0hmbXoe6+xCPHfQdxAyHIGBw6m7bzERuePsuhLQMMupO28RWKPH2fQRR47aDuYGA5Y4zh0p29cDcvQt39G6YZadh2MDGZizjgXDQaDbBGp+t7vqcfxnkH3Dtt8RGdaD1d6nJb7a0izhkq8x3WVKl8IDzZjlVBN0kKMWJoaKrHSBicknhktdFxMfDbVNZ5kie6mbKaW9ZShVeVNLXGCtUghkmKcTy1wrQCwmq3csHr+mvjdonBpUizzAs6fe45iqwlS5am/NuLQsQzSlAqMX8RTDktOv6D8DEyVaJlmmTpk0LLlzZU2ZcLsjXkdJjUoxVlBr2mAGpFTC2qlelVfr+m/wBoLRNrJs8iYVmTyxZ7ss/KkSlrNmKpFC1WlIK1AM0Eg0pAWr6kuupfwa0zvmPZ7Q4MxEWasyWiqk2W95eRrxVlKUYXiONThWgByVrDrruJbvi8mXPWU84qxGZVQgL0EtGmXbiuxrRSanSFRqM1Zd2mv6enPNwMzTCqqCzE3KAKKknDKkDKktF8/p878O+MTvmyvnD5cm1GYJBwvq4N9EnXhQM8sM1BkUK41ECynhXFYLX9PU/aC1mRIebVnK0CoLgMyYzqkuWDTAs7KtfMKhGkSddXXTc8+VMtUmbJa0zgyWhzKZJapcs8wktJ+W5UM6m6yMWxLMhAUVEUwpX11ddDu+NWwyJc2YGLMqKEXg45jMUlS8tXKj8xDo5KxgsXrouJzWK02mTNlyrXMRxO4ZU6Uqp+9VTMaU8s1pgswqwbELQgHE052ksuv6dNp+ICRLlV+a7TLqS5UpUZ3N0saA0AAUEkkjLuQDFgdKWStyuzev6XYLcs8i601WlzLjpMRUZGMtmHCRiCGFGFQccaiBYzVUrlhx1XE5E/aOX8wofnLLE36dbQVlmQ06lDLDipWjn5dWABbhBJi1HO2v8APX9PUmOEWa7zCqpVmY3KBVQEk4dohuUlVG5YcdXxPBk/E7SXQzyqSLUriQl0CbLZV+ZLWcxwLPLWYxAAulbtWzg8BRSVuN2a1/T6C2zhKlvMmTCqS1Z3aiYKgvMcuwMUxbWi+f0+fT4paUnWd7QBLk2m9LRAFMyzuxUyhaH5Wv0ukAC65RatWsSo0p+V3LFa6M+itUxZaNMmTSiICzMblFVTVmJplQVimba0XzpueFZv2jUXTMS0SZLuVS0TZaLLZi+AdSL8mpNAZiqCQR2rKjU5qvDJa6bnuzpZoONuZdE3e0Cwkr7snrpucPxL4zKs7KsyZNLEBrkqSZrKlSA7JJRiqkigJGJwi1GHNaL5/TpsM1ZlHlzCyOiMrC5RlYMQRhENykrGCxevDiB8T+Jy5F0TJkwswJWXLliZMKqOJhLlqWuioqaUFQMyIVEtqvDrrudHw+YsyUjy5t9GUFWW4VIu6GkBKatO5fOu4k2WajjbXRNvtAsZKp3aa67ktTiWju80qiKzuxuUVVFWJwyABimFNaL5/Tx/gnxgznKOk2SXRp8oTPlVmSqqpLKORgWlkqchMXWoEqNSmrvKstf07vjdqEiSzsztiFVVEu87u6oiLWgqzMBiQMe0GhCkSddnrpucXw602lZqy7WyfvgXlGSoAR1NZlnctW+QpBDil66/CtBWmVJadf06PjltNnR5ilneipLTh/eTZj3JaVCmgLEVNMBU6RDbkrGGfHTcx8Ots75309poswp8yW8oqUmojBZlFZaoVLy6irc4Ne1MW1/lfP6daz0lrL+ZOEu/dRLxli85vEIt4YtRThngYiN0skpO5YvX9HmSzVONsxom1vECxkvNd11XE8b4h8eMozSqu8qzXfqJoaUPl3lDkKhFXuo6s2IoDhU4Rajm5qv09f09iVLNX4zn2TYPERHSUlVG7rq+J83b/ilrmrOmWdR9PJE1T8y6ZlqaUbkxZKrT5Y4J1Gat43cAMSqMwnVKLUc1rrufSWaaJqLMlzCyTFDowCcSuoZTlqCIplSX+V8/p89M+PzA0yfdvWOUZktpgK/NpJZVnzghW60tWDCgN6ktiL1QIhpT8r8ua148T6VhQVMwgCpJPy6AA1qTTKBLa/yvn9PJ+C/HJFoJWVPYtxOoKBfmJe/5ZV9R8xOJeJajHOBqU1XhktdNzfxr4vJs5RZ05lvENW6pVERxemTGVaS1BIF5iBUgQqEJqvDJ66bnqKh3nTRO58RTFpf5Xz+nzlt+Psk57il5Mgy5dqnXkBlNMOARbhEy4Jis5JW6p1NQJUalNWfTrrw4n0Xyzvb9E7HxAlpaL5/T5p/2gdQZiITZZBuT55aWOUATHkoAS6yzev3rvK128RSCRZzVt3LHjruex8WXgHETxa3e2fCIM60LTeHX7PO+EWSYZiTbTPksZSlJSy1KqC7fvJrK7njIF0DpBbE3jFrOUqObddWWj0N/tCAplWpGDTLORVUoWmSHP72XQYtSiuBq0sDWJWFRzv8ALk8mZ+EW5LRannpNRpSS1kS3FKFiWefcqcR/wgnupGhimFCTvS+GH8bn/JnS7ZfQrKX5M0VH/DPMu9Nzp+7KBj6b8Ss3Ojmoq555M18ItQnzZ9pExTLoLPINRR5csFpk1McmmOVrjUSVIwIiskISbrq+HqdHxKSxaVPkvKM6UGS67BVmSZoX5kssK3TWXLYGhxSmtRK0JUc7XpfJ6mPhtgCIwnTJUyZaGeZaMijM6qtyhzRUVJYqMQgrnCs1GinZfleWTA//AMh6CS1rR7IpvXGFZzKpBSQ86/RpQIGYvFQFJOJNrMKino+TO74nZVtEl5bTVU3i6OKVlzZbh5Uxcc1ZVPmlMoiZudHO7yvBZPQ8Gf8AHPrPpZJZFnJPE22Sgf8Ah+la8MajhaeJBQnmSpFaGhmaODcqquuh7/7QyjOkMsuZL+YrLNlAkAGbImLOlhjU0UsgB8ExayeFP/L5M8hPiq22dZbrBUuLbJytdqhUsJMmYK4N8ws3vIMC2W41JfD0PX+OyTOlD5c2Ws2WyzZJYi6JkskgMRUhWF5TQVo5hWR0U/8AL5M4/gV+ZMW0TwskpLEmTLLoxVWo06YxRitWZEAxJCoMixAiaNUlHNybsvPJjfFvhyzZkuYloMicP3fzpJS8Zd1zddXDIwBJoSKqWahF41VlVFOqVzw04oeb8PktZjZb6iSZfyqBhULdpUMTW8DjezrjnFrMeFP/AC+TPnWt8y1AWOdwuZn/AMxrtJbSJIXiRzVSJ5CC7Wt1pgzUxCuE3UrL5PVnvftNI+fZpirNQTFHzJRBGE6XR5eRyLAAjUEjWFaLGjpK1UtMmeb8Q+MJbJNmRJi0tUxWmLVay5cmk6ek0VqMZYlMDjWZSKYUJO6rqd37VKZlnmhHQzFlvMlZU+dKZJsnXfLU/iJWdFRzsO54rJ6M4W+KD4iEWQ6/Sh0mTpxIAm3WEz6eSOsXgodsgLyiprdpzUJSVyu9z3wyOjK7S2VrwZWulWVmNQwJoQQcoiZ0pKOdfpeCyeh4kn4bPlKkqVbkWzy7olqZStNADUWW8wvRkUZUUNgKsaElWiRop6PB5cD1PhFkSQppNVnmN8ybNa7fmua8TEHICigZKoAGAi1mfCn/AJfJnAfhzS5jzLJaElFqO0lrps8yYbxdiOaWzalCBU3irEmsrNSop2cHnk+A/wAKszK8yfPnSmnzFCUl/wDHLlS75SWl41OLsSxpUnIAARa0RUU68HyYUv4NLU/MkTzZ5jcT/Lestywq9+zuTLqTUlgoauuJrKyzop2nc8dHqBO/Z6VUOJ7C08R+rv1mhiK0xN35Vf8A8NLniuMKxGinU7nlk9TU9bRaUWTafp0lnG0GXMvCcq0pLRGAKq5AvVrRby41vC1oyqKf+XyYvx2UWX50llM+zu0yWAVBmIbvzpGdCJiCgBwvBD0iImanRzu8rwWTOb4n8RS0zbIsuarKL1sbLkUfLlhxXAl5wIBof3TdjBkooStq7uo7f2nmUlrPDqzWV/qLq0vMgDJNVQDixlu9BqQItZPDn/l8noctrta2i22dUmo0uSv1bsCKVe/Ls6543hMmv4+WO4iFsyaqSeuHA7PjyMwlzZTq02zOJqoCo+apvJNk1LAVZGalTQMEJwEWtEdFP/L5M4vh8gWlzNtAUShL+RKkTgpqr4z5syWSRViFQAioVDvpERqko5uTdl55MppVosxuWVpM6ScZaTZt02d7rcAajXpONQM0xAqKBVaCo5+byvk9Uep8PsUuXJ+U0xJl+pnF7p+c8wH5rOK5GpFMgKAYARazPhT/AMvkzyJHxg2WTakeYHeyrfl1ILTpRT/4+JPE1V+WTmWSusQsoyqSqd36ep8PkCz2RZPzVYy5NwkkEuwQBmJriS1TXzBu43RUc7cbnisnqePZPipstjnyQyfNslZMlKi7MWZQWEqa5MGloezI4yGNONiSy6ns2CyJKlS5HzFZElGUSxBvjgDFiTiWxJrnUxK7zqqOdh3PFZPieApmTJUr4e9bqG5aJrD929klHgCzeWY00LLVlBqA0ytMK2s5+FP/AC+TPdttjWcEInCXMkzGeVMW7VGJZSCpNGRlYgqdDhQgERM6To514PBZPQKxWIo0ybOny5s6cZaOVUKiy5bm5Llyy7ELxuxqxqXOlADYo6KdfpeDyeh5sn44LDLnyGdSZAH0SGn7+U1BJkoa0LJMb5VMwAhPNWKc3CSxXU9H4V8LRLObNMmI4eXSexu/vZk4zGnucc2Z2PisSs6OinYVzxeT4A2P478qxzTNmK02xqZcylKzHlpVGUV61aWwHd6aRTnYnp8M7fgllWXZJNnZ0ZVkrKcG7xcF172ONca+8K0adFOt3Pk9TzPg1prYpctnvPIc2dqkXj9OTJDtqbwRWrqGB1iM60EGnej6WwHgX/31HxFOM1f7fSNzjy49S6+T4gWKx2fQRWyx7a+/iBzaCShZgaEEKCCRiLpwOEDcl5V79S2oEoKAAUABFAAuAApAkV5u9TUs8Ix07+n2gJLzd6mJp4hju18DxELFeV+wrHPHvr7eIplIKSebHqbX1e0EamsNl0JaaUrhUkY1G8eIMtGvN7Poxa+de/q9oHOrv2OSy2WXLmOZaIhmUdyoALuWNWYgcRwzMMzbXk930R2Kcse2vv4gYaBsR4Ex6V18HxEWB0pl55bskw4y8erv6H8QCV0tvtCA+f6+n2inOoOWcXx17+hfEDcldHb7ZdrPA+PS2vj2iMtEvPHddQlsMpZrzhLlia63WmgLfZRSis9KkZfpFOaQjnjXHpfX1J4gdIryPddGKMMBQDsCO/tA51d+wdnOGfUdfWfEEbpFf7LoSccB9y6+r2gILHZ9BFbLHtr7+IGKg5R4zjouvhvEQ6TXkW7+jROGenfwfEUzVf3qZkHhXHQa+n2gizXme/2VOPEuPfX0+0BBeV+3UVmzxGuvgeIGUsA5R5sdW19vEDUlhsjnNjlyxMMuXLQzGvOUCqXYsKs5A4j5MGKJebvQ7Cfb9fPtAyl37HB8O+HSZDMJMtJYahIQAVN4gVoNAAANAKQzNVeT3+jvVvPbXyfEDDQVjPAmPSuvv4gjpSrzy3ZJhxTHUa+lvEBFXS2fVCg5Y/18e0Dm0cMywSpkz5kyXLd5TVluwBZCUWpQkYZDLtER0kro95s6baf3czHpbX0+0HgKFeeO66nLa/g8mZPWe6AzZYorXjThxQso4WKl3Kkg3b7UpWKc0jrmHjH2tr5TxDM2l5HuvsQt576+R4gZqDs5wP3Nr6z4gjc1f7LoS0HDPqTX1jxAlGr/AGfQtkVipIUlSGWtDdbEVWowNCRXzAw0VLbjPsmv3+IHSS8i3f0efbPgUibMWa61cXSaTGCuUxlmbLUhZl0gEXgaUFIGKrz0LO3AuOg19PtBGprzvd9Ty/i1kloGdERXmOpmOoAaYVWil2Aq1BgK5RGdf+debvU7bC7XBQCn3EdR0uwMTUa728FlwXE3OduHBeZes9z6YFioX3vB5cNxFd8MF06z59MUxVDV8v6HKdrxwXp6z2PpiG5KFlXvPLjuamO904LlvO37YEShaxfLjuRHe6MFy3nb9sBJQtYvlx3MzXe8MF6us9h6YFioWXe8sv6IzvjguvWfHpgZShq+X9DlO+OC8zdZ7/bA1NQuveCy4bktLvTJcx1nePTBijULWLw04biX37LnvO77YpiqGr5cNww73zguS9Z3N6YhtqFjF4vLguIqu+GC6dZ8+mKYahq+X9CsbtcTBeVes9j6YiOlKoW5XvF5f0ju1ZeC8287H9MAlCqV7w04riIHfsv857fbAxVDV8v6HLd6vgue87F9MDUlCqN75cXxJane4+C8p6z2+2DFGoW43vFZcdxC744Lr1nx6YGKoavl/Q3dr4wXlbrO5PTA2lCw73isuD4iX37L/Oe/2xTFUNXy4bh2d2pkvMes7z6YiN0ihXi8Flw3JOd8MF5l6zu+2AgoX3vB5cNxFd8MF06z59MUxVDV8v6HLdr5wXJes+r0xDclCzi8XltxNl3pkuW89j6YEqhXi+XHczIdrq4LkOs7ftgJqFp3vlx3Kmu1RguvWdv2wLFQqd7yy47iM744Lr1nsPTAylC698v6HKduLBc26z49MDUlC694LL+ktTvdOC/zncPTBijULSvfLhuLffsv857/AGwMJQ1fLhuFfa+cFyHWdx9MDbULGLx04biq79l06z3PpimGoavl/QrI7XFwXJes+fTER0pVC273nl/STHaqYLmOs7W9MCRUPNe+XFcRA79l/nPb7YGLMNXy/oUt2q+C57zsHpgdJKNUb3y4viS2M1x8F5W6zt+2DFEoW43vFZcdxXd8cF16z2HpinNKGr5f0N3e+MFybrPdPTENpQsO94rLfiLffsuvWe49MLzNUNXy/oUh3ocF5m6zvPpgjU1CvF4LLhuSe7UyXmXrO8emAo1CvF4PLhuIrv2XTrPc+mKYqhq+X9Dlu184LkvWfV6YhuShZV7xeW3E3femS5bz2PpgZqhq+X9M2d3uLguQ6zt+2CNTULbvfLjucXxpmuCoHMMmJ6exAgzpQqNq7p/Tt+H/APGP/TuMU4Tx9vpG53T9y6nv7QEM9n0EXTPTU+fEDDDlcx/h1PYwNy9K9+pqZynPLudsCR9XepJfKM/1O2Al6u9TE3mH8Wp7CBY+l+wzHP8AOp8eIGF+BSer7m1O4QNzy2XQlp5f4hqd4gxR+r2fRi/rn3O72gY7+AlPGfZdTuaJmbfoW76IVdM9NT58RTmwrFyJnyrqex8RFgdKb1y3ZHzl583c7HgVYS2+0IPz+p2xTmHLzfPPudiwNywjt9slq5H+1tT29ojwFF647rqITn+dT48RTCDfnGfK+p3JA2vQ910YtffM6nv7QMd/AVnOH8R1O8+II3SY+y6EnZD7l1O6Ahns+gq6fjU+fEDAUrnPsup9UDcvR7v6NnL8dz2PiBM+9TMjlX2Gp2wE/U9/sqdzLnrqdsCw9L9uorHPPXU9h4gYWQUrq921PiBuWWyJauU/+ncIjFF6l3kKfz+p7+0Ux38BDnPsNTuMDb9Hv9Cj86anufEDDCsfIv2rqfMEbpfW92SYcUzzGp2t4iCOEvfqhBpn+p7e0UwwpWb+/c7F8RDpLCPebJbTwP8Aa2p2+0HgKL1x3XUV9c9dT2HiKc0G/OM+VtT3SBteh7r7F/XXU9x4gYCkZH7m1O8+II3PH2XQloOH8SaneICjx9n0EX86anufEDH9Dl85+1NT6/EDcvQt39Caa5dz2PiBkOz8i+w1O2CwNUnrfv1OL45/xj7hqdvmIzr/AM/q71GsMkFAeL8M+46A0gZlNp5YLJaLganSBhi/MvU/f3hUWNI78MHktNhFs4wxfTqmefMWox4j4cl+BypAvHn06n7HzENSpHZWGeS/DUyQLp58t0zb7wJGkdrLktdiJIF0c/8ANM2+8KhKkdrLktdjM2QLw5+rqfsPMKjUaR2XhlkvwRpAx59eqZ48xajCpHw5L8DkyBjz8zdT9/eIanSO7DBZLTYlpkC715jqfcPMGWjpHXlyWmwnyB3f+eZ394tRjxHw5LTY5ZbIZhFXyHU/dvP94lRfF8uWeS0XARWT/wDZoRxTKkMSBTHGLUY8Z8OS/A7KyXEJZsQBS89a5EUrESOlLSu1LDF5L8NTFW8g4+albz0qUY0rXPLKFQVK6pYclquBolAbpL1Avc0zKnvFqMeK68uS/DNnCteILUJwqzjpHmJUadK6o4clq+BdsVQrCrVIIpefbXEV8QaLR0jtRwxWS12F+WvdsQaVd/HmLUYVI+HJfgU5VDVq3Crk8b1FCnmJUbVK7DwxWS0fA3NCqKn5hFdGmatQdUWow6VrTkvwzZpa0zYGpwLvXnOlYiRudI68sFktNiTkWi4tiy433pze8BCkd+GDyWmwglrhixyGDvrXzFqMeI+HJfhiVKUucWyXrfs3mJUblSOzlnkuHA38pSMC2W9+x8wqJ4jry5LXYxIlrdGLZDrfO77wSE6R2nhyWuxU6WtVNWpj1vt0xhUWNI6nhlktdjThaVq/FkL0ypqAe8WowqV3Ycl+GJCqb2L5tmzjIgGuMSo1Kld2GCyX4XaZa3Ti3876MK6waLR0jtLDktNhHRRmXzpzzNWoNYtRjxXw5L8BcKGYktQKK8b4cR8xKjbpWoZclpsMste7UwxvvTHzXzFqMeK+HJfgdllLdWpbEL1vrXzESN0tI7TwzyX4SaihpYq9Sa8z5AGuvkQqEaR+bDPJargIktTUVfCleKZqK94tRjxXw5L8OeRdLNQvicDemUPADgaxKjbpXVHDktXwGtcgXHxflbqfb5MGri0VI3OOGKyWuwjSBji+vVM7DzFqOapHw5L8MPIF8c/K3U/dfMQ2qR2Hhislx4G/kD169Uzv7xajPiPhyX4HIkCnXzN1PvPmIkanSOvLBZLTYlokCmb8y9T7x3MCwpHXlg8lpsIsgevTqmdz5i1GPEfDkvwNJAvnn5V6n9XmIblSOysMXkuHA38gU68t0zsfMWox4j4cl+GLPIFxefIdT7feIkanSO28MdFrscnxmUAg5ubVmOnqNIM6UMm3lyX0dNgm8Awb8K246iBznGt5YarRG504cODcy9Dd4CMHfhg81oIs4YYNp0N5imLD4c0HKmi8cG6ehuxiG5Q8qwzzWpqZOF04NlsbbAkYOvLmtSJOF0YN/I22AlDzZc1qYmzReGDdXQ3YQLGHleGWaFacMcG16G8QMqG3NByZueDczdDd4GpwwwwWa0JaZou5NmOht4g2KODtZYarQ20wEEUbHDkbUxazFh8Oa0OOWDfNa0oDyNuJyphj7wrL4bs4rPNaI2inqBvVU1uv0kkClMBCsw6N6rmjFll/ugOKputyNTvQfgREzpS0btSvWLzRqcSXlnGgYEG41QAjVXyDj+sKx4bdq9c1qiWiVeNeIZDkbIA3h+QYtZh0TbxXNHOlm5szpyvhUA1wHnLxCs1KjdUb1hqtWJapWDYHqatxq4rShwiNijo3bjesVmjaSqaV4QDVHwu05f8ARFrMKjfDLNBTJRLa4rMHI3Uy0wp/7Cs0qJ2Xess1oztnm8tKNmDyPowP+IVh0baxXNHNLTBzQ1ZsKoxpRjnhETNUlG68ss1oHNkGmuLA8rdXD27wbJCjd96wea0HWVQigI5Ohugmv94tZjwnquaOYSMcA3IAaI2JJJ/TCJWbnRtQyzzXA6ZDc5ukXqUojUwUiKZjBtvDmgJEjhFa5LUXG6RXtSFZZUTtPDmtS5sniGBxvihRqAMK1GGcKxGidTw5rU6JgqoWhN0Ygo1DQAZ0w94Vk8N1K9c0c6ySQw4snHK5pUqQK+AKQrLKid16w1RLbIBDUBFWryNlgtMojZqjo/NlzWgqyzhWuF0YI/Q1e0Ws5+G9VzQBkksc8VpyNq9QaUwyhWa8J2cVzWg4Q1vUNbwa7cemV3On+IVk8N8OaCkSKoM6lFA4GwxZsPGI/SCZZ0TtO9c0NaSb8pgDhhQq4zB8HtErNKDvwzzWqNIxqcDRqV4XqOGhphjFrMeG78OaMWUkEg1oppgjVPAAK9ohtwdUb1zWrHtk0XHwblbpbbBmqKHnjhis1qI84Y4Nr0N2EWs5qD4c0G80Xxg3K3Q3dYhtQ8jwxWa4ifOHZtehu4gYsbc0HImimTczdDbzA3ODrxWCzWhLRNFMm5l6G3iFYo4X5YPNaCLOHZtOhu5imLG3NBy5ovnBuVehvVENyh5Vhi81wN/OFMmy2N2MKzNjbmjFnnC4uDZDobbA1ODtvDmtTi+OTKoM+YZqR0+YjOlDGqX9Wp2/Dx+7X/z1HzGjhPH2+kJOHL9y6efeAhns+gijLDtp7+YGGHKHEf4dPB8wNy9K9+pqYOE4advT7wJF+bvUkscIw07en3gSXq71MTRxD+LTwPMDUfS/YZlzw76e3mBhAyRn9zaer3gjc8tl0LtI4f4hp6x5gxRvzez6MS7417er3gYr79gwOM4aLp6m8wzNv0e76IVRlh209/MDmwrEOBMOldPB8xFgdaZ+eW7DtL3flk5XxXDujCuftFJXdLvNBpazQVWlKX/TXAf0xgcrXfuYlWo8fDkat6QVUD+lT+IG5Sujt9s09ovK4pThY5aUF0/msHgWil547rqaa1HE3RTjA71XHEfiBztBz7SQVJUcjNQVyLJ/9+IZm1LyP26McTiSaKKBruOdag5fmBlPv2OayWkhFJFSRXxUzKY9s4FnK/2XQS0zyABRa3hlXQ10x1gWMsdn0Ll2kk4AcVy6CMBeBY1MUxaMLON84aSxQZVLOpxiGpSdXPqW1qN2t0CqsRTPgBECWr+9TdnnGgwF0cNTnUJXKBqUvM9/s559rJZRQDEGoByYAEYwLCXlft1GnWo0fAA0qMCcKgHwfxFOdoM2k3XIFD+8OWVCoxHeIizlcti7XPIV8K0ZtMgpXt75wZqjlVLvQ65k3lCgEtWlcsDWBmvv2Ob6k3ybooFW9/Ex5e8DTl5O9DX1bbRkTrlLYgxTDldzGsOKIaZqpy9/MRHWlfne7NTBimGo09LeYgjhL36oRRlh/Tx7xTDYUoYv93b0L5iI6Swjt9slsHA/2tp6feDwFF647rqK4zw76eB5inNBuOMYdLaeU8wzNr0PdfYl3x308jzAxWHIXDLqbT1nzBG54+y6EtAw/iTT1jzBijd/s+gir47aeT5gYYcscZw6V0+/zA3L0Ld/Ru7h+O3g+YGEzFnHAuGg09PvBG6R+d7vqcPx8fux9w09MRnX/n9Xeo9gltcFCP5a9R1rAzOUa8MteC4G50tsMRzL0+fugIyjfdk8+GwiynwxGnQPPqimHOGnz/A5UtrxxHT0DsfVENylCyrtc/4amS3unEZbBt+6BFKFrD547ESU10Yj+QbfugJSjad3zx2MzZbXhiOrp8D1QLGUbLu0z/gjSnxxGvQPHqimFKGnz/ApMtscRzN0+fuiI3OULrslnw2LtMtruYzHR6x6oMUco2sPnhsJ8p+4z2Dv90Uxahp88NgxLa+cRkvSNzeqIbco2MM3nwXAUSn7jToHn1RTDlDT5/gVjltcTEcq9A7H1RFgbpZRtyuzef8ACpsliUBumraoNjerGAUoVSuy14rgb+nah5cc+AY8OvFjFvMWoafP8DSQ1X5cTQ8Ax4F9UQ1JwqjdlrxfAlqsxuPy8p6BoMOqDLRuFqN2az47FrYyK8tTeqSgriakVveYpzThp8/wzNsxLrUKeFqcAyvJ5iG04WHdms+D4C/TGteGve4K5970UzXDT54bBWezGmS5kcg3nzERqbhXhks+GxJ1lNBguDLTgGre8BBw0yefDYQWU5UWmGFwaVp1RbzFcNPn+GJVnN7pyXoGl4jqiXm5OFnDXPbgaNmNOnLYNQa9UUlcK8PnjsZk2c0U8NaDG4K8ve9ELNwtO7547GZlloVwXXoG2veF4g4WXdpnx2FNlPFguNa/uxjkd0W8ynDT5/hhLOTf5c2rwD0118D9IhqThddks/4Va7MbprdONeQZ1GOcHWKNwcsPnhsK1lJzu51/4xnXPmi3ma4afPDYL6c3+moApwDDiOWOEQ03Cxh88NhRZj6f5BqTXq1i3ma4afP8MWOU1xKEcq9A8+qIjdLKNt3a5/wuZKaqYjMdA2t6oCMo1Su+eK4CCU+GI/kHb7ophzhp8/wKVLar4jPYNg9UQ3KUao3fPF8CWyU1x8Ryt0en7oPAtFKNuN2az47CtKbHEa9A7D1RTmpQ0+f4G8pr4xHK3R5X1RDalCw7s1nvwE+U/ca9A7j1RTFqGnz/AAORKamY5m6BvPqiI3OUa8Mlnw2JaJbUzHMvR6x6oCjlGvDJ58NhFlP3GnQO59UUxahp8/wOXLa+cRyr0fd6ohuUo2Fdm89uBv5T0zGWwdj6opm1DT5/hizy2uLiMh0Db90RFnKNt3fPHY4vjiMJYrTmGS06e9TBnWgacruvE55WX+94pw7+Czp7iBUWIEZS5/pAuRDl/vaBM+9SLl/vaAzI2f6wKsCzAyUv+T/eBp/hT/7+sCRx70Nf7/WAKGf6f3gXIuBMjMvIewgJYsh09/8ABgNe8y/9/pAFDX/dBAuneZb5H2P9oCOKLgZRk5/g/wBxAuXI3AGE/wB/WAffItv8j+8CliBMihn+n+YFeHMn+/0gRkXIf7pArx71KbP/AHtAiwNGBCl1/P8AiBXkR8v97wKsS4EK1/3vAuRcCMqXkPxAssWUdP8AdDAamoEMjX3/AMQGneZJmR9j/aBY4o0YGUUc/wBf8QKsORcClL/k/wB4EePehTf5H94FWPPoaEDJlc/0/wAwK8OZoQBSZD/dIFeLDtOX5/xAsT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74" name="AutoShape 6" descr="data:image/jpeg;base64,/9j/4AAQSkZJRgABAQAAAQABAAD/2wCEAAkGBxQSEhUUEhQWFBQUGCAUFRQUGB8cFxQUFB8bFhQUFBQYICggGBwlHBQUITEhJSkrLi4uFx8zODQsNygtLiwBCgoKDg0OGxAQGywkHCQvLCwsLCwvOCwsLCwsMjQsLCwsLCwsLCwsLCwsLCwsLCwsLCwsLCwsLCwsLCwsLCwsLP/AABEIAIEBhgMBEQACEQEDEQH/xAAbAAEAAwEBAQEAAAAAAAAAAAADAAECBAUGB//EADwQAAIAAwYFAgUBCAMAAgMBAAECAAMRBBIhMUFSIjJCUWFicQUTFHKBkQYjgpKhscHwM6LRJOFDY/EV/8QAFwEBAQEBAAAAAAAAAAAAAAAAAAECA//EAC0RAAIBAAgEBwEBAQEAAAAAAAABAgMREiExQVFxYZGx8BMiMoGhwdHhUgRC/9oADAMBAAIRAxEAPwD9a+CBJMhJZcMVrUj1MT/mn4iVo34U9Du+sTcIVovgz0J9Ym4QrRPCnoT6yXuEK0XwaTQn1ibhCtDwZ6E+sTcIVongz0J9ZL3CFaHgz0J9Ym4QrQ8GehPrJe4QrRfBnoQ2xNwhWh4M9CfVpuEK0Twp6E+sTcIVovgz0J9Ym4QrRPCnoQWxNwhWi+DNZE+sl7hCtDwZ6E+sTcIVonhT0J9ZL3CFaL4M9CG2JuEK0TwZ6E+sTcIVoeFPQn1ibh/v/wDYVovgz0J9Ym4QrRPCnoQWxNwhWi+DPQhtibhCtDwZ6E+sTcIVongz0OGyqi2idN+YD81ZahdV+XfxJ1re/pCtF8Geh3fWJuEK0TwZ6E+sTcIVovgz0J9Ym4QrQ8GehPrE3CFaJ4U9CfWJuEK0XwZ6ENsTcIVoeDPQn1abhCtE8KehPrE3CFaL4M9CfVpuEK0Twp6EFsTcIVovgz0J9ZL3CFaHgz0J9Ym4QrRPCnoT6yXuEK0XwZ6ENtljqEK0PBnoT6tNwhWieFPQn1ibhCtDwZ6E+rTcIVoeFPQgtibhCtF8GehDbE3D/cIVoeDPQn1abhCtE8KehPrE3CFaHgz0J9Ym4QrQ8KehBbE3CFaL4M9Dx/2msi2lFUTFW61cRnUQrQ8Keh32HkHv3O4wNzx9vpGpx5fuXU94CCx2fQRTl+NT5gYaDlHiP8Op7GBuXpXv1NTOU+3c7YEj6u9SIeEe3c7YEkvN3qYmniH8Wp7CIaivK/YZjn+dT4imEgZJz+5tTugjc1hsuhdpPD/ENTvWDFGvN7PoxK/37ndAxV37Bg8Z9l1O5oZm36Pd9EKpy/Gp8wObCsR4E+1dT2MRYHSmXnluyphxl/d3Ox4pY4S2+0ID/tT2gc6jEs4v79zsWBuSujt9slrPA/2tqe0R4CiXnjuuohOf51PiKYSDfnX7X1O5IG16HuujFr/fue8DFXfsFZzh/EdTvMEbpFf7LoSccB9y6ndAQWOz6CA5fjU+YGKg5R4z7LqfVA3NeT3f0bJw/Hc9jAlV/epiQeFfYanbBFn6nv8AZJx4l/Op2wEfS/bqIxz/ADqewgYSDlHm921PiBuaw2RLUeE/+ncIjFEvMu8hSf8AanvFMVd+wQPGfYancYG2vJ7/AEKp/wAanuYGGgbIeBPtXU+YI6Uq88t2XMOKe41O1oEjhL36oQHL/wBPYwMMKVm/v3OxYI6Swj3myW0/u5n2tqdsHgKFeeO66iuc/wA6nsIHNBueMfa2p7pDM2l5HuvsSv8AnU94GKg7OcP4m1O8wRuav9l0JaMv4k1O8QFHj7PoIp/xqe5gYq+w5Z4z9q6n1wNy9C3f0brh+O57GBioxZzwL7DU7YI3SLzvd9Tl+LngH3ee3mIzrQervUSx3rgpTP1bj2gZnZr9lpojU29w5cy7u8BGxfjg9NBFv4ZabvMUw7HH4DlXrxy6d3YxDcrFlY56FzL905ZerbAkbFrP41LS/dGX/bbASsWs/jUxNvXhl1buwgWNiy8ctBWv45a7vEUyrHH4ClXscuZt3eIanYuxwWmhdpvU0zG7eIMUdi1ng9NBOPxn6u8Ux5OPxoGL185ZLu3NEzNuxYzxemiEF/xpu8xTDscfgOx37iZco3djEWBulsW5Y4vQqZerLy5vVseBVYqltw1Qgv8Aj/t2inPycfgxLv1fLP1bFiG5WKo44cNWS1Xrj5cp3doMUdi1HHFaaiG/jlru8RTCscfgN799cuVt25IhtWLDxxWmjE4/Gfq7xTHk4/Ggci9TTmO7eYiN0livPBaaEnXqDLmXdugIWL8cHpoIL+GWm7zFvMeTj8By7185ZLu9UQ3KxZzxenA2b9NMvV2MCeSvP41MSL11cshu2wE7Fp4/GpU29eGWu7bAsLFl45aaitfxy13dhFMKxx+A5V7iyzbd4iG5WLscFoS1Xrpy/wC24QYo7FrP40E4/H/bvFMeTj8aB8V85ZDduMQ27FjPHhoIL/jTd3MUw7HH4Dsl+4uWQ3eYiN0ti28cXoSZeqmWY3bWgI2KpfzVCC/hl/27RTHk4/AUq9V8s/VsEQ3KxVHH41ZLbeuPlytu2wZaKxbjjitNRWv45a7uwi3nNWOPwG9++MuVt3dYhtWLDxxWnETj8a7u8Ux5OPwHIvU05m3bzERudivPBaaEtF6mnMu7eIXijsV54PTQRb/jTd3MUx5OPwHLv3zlku71RDcrFlY4vTgb46aZersYpnycfgxZ79xcshu2xEanYtvH41Ob4peuitObSvbzBnShs13fR12EcA/8O4xThPH2+kanDl+5dD3gWOez6CKMvxofMDnWHKHEf4dD2MDcvSvc1MHCfbsdsCR9XepJY4R7djtgJervUzNHEP4tD2EQ1H0v2FYZ/nQ+IphBSRn9zaHdA1PLZdCWkcP8Q0O9YMtH6vZ9GLT+/Y7oGO/gIDjPsuh3NDM0/R7vohVH+ND5gYYViHAn2roexgsDpS+uW7KmDGX93Y7HiCOEtvtCgYf/AEdsU51hyxi/v2OxYG5YR2+2S1jgf7W0PaDLReuO66iMM/zofEDmg3HGv2vodyQOi9D3XRi0/v2PeBjv4Cs4w/iOh3mCNUmPsuhJwwH3Lod0BDPZ9BVGX40PmBgKUOM+y6H1RDcvT7v6NkYfjsexikz71MSBwL7DQ7YFn6n3mScOJfzodsCx9L9uorDP86HsIGFkFKHN7tofEDU8tkS1DhP/AIdwiMUfqXeQtP8AaHvFM9/AVOM+w0O4wzNP0e/0Ko/xoe5gYYVjHAn2rofMRHSl9ct2SYMZfuNDtaAj/wCtn1QgGX/h7GKc2FKGL/d2OxYh0lhHb7ZLcP3cz7W0O2DwFD647rqM4z/Oh7CKc0E44x9raHukMza9D3X2LT/Oh7iBkKzjD+JtDvMDU8fZdCWgYfxJod4gKPH2fQVR/jQ9zAwFLHGftXQ+uBuXpW7+hKYfjsexgZTMWccC+w0O2Bqfre76nJ8XHAPu7Ht5iM60Hq71EsUhSgJA/Q7j5hUZlSSTxyXRGptnXh4RzL0nv7wqEaSV9+T6CLZlw4Rp0nz5i1GHSy1ClWdbx4R09J7HzEqNypJWVfr1NTLMt08Iy2nb7wqJGklXj3WRLMt0cIy2nb7wqEqWVrHuszNs63hwjq6T2HmFRY0krLv0FazLjwjXpPjzCoyqWWoUmzrjwjmbQ9/eFRqdJK6/JdCWmzrTlGY0O8eYNCjpJV491C/TLtGe09/eLUZ8WWvdQQsy3zwjJek7m8xKrzTpJWMc30Qq2Zdo06T58xajDpZahWOzLcThHKOk9j5iJXG6WkkpyvzZJlnWsvhGLbTsfzCoqpJVSvy+0ILMu0fynt7wqMeLLUOXZlq/CM9p2L5hUalSyqjf3Wy7VZ1uPwjlPSe3vBoUdJK3G/NdRDZlx4Rr0nx5hUY8WWoT2db44Ryt0ncnmFRtUkrDvzXRi/TLtGe09/eLUY8WWvdQVns605RzHpO8+YiRukpJV45LoXOsy0HCOZek7veFQhSSvvyfQQWZcOEadJ8+YtRjxZa/IUqzrfPCMl6T6vMSo3KklZxzf0bNmWnKMtp7HzConiSrx7rMyLOt1eEZDpO33hUJ0krTv7rKm2dbw4Rr0nb7wqLGklZd+nUVrMuPCNek9h5hUZVLLUOVZ14uEZt0nx5hUalSSuvyRVqs63Twj+U7h5g0KOklax7qF+mXaP5T394tRnxZa91BCzrfPCMhodx8xKjXiSsY91CizLtGnSe58xajHiy1CslnW6vCMh0nz5iJHSlpJW3fqSZZ1qnCMx0na3mFQjSSqlfr1Qgsy4cI/lPb3hUYdLLX5DlWdavwjPadg8wqNypJVRv7rZLbZ1uPwjlbpO33g1cKKklbjfmuor2ZceEa9J7DzFqOapZa/Ib2Zb44Rk3Se6+YlRtUkrDvzX2J9Mu0a9J7+8KjPiy1DkWZaco5m6TvPmFRqdJKvHJdCT7OtOUcy9J3jzCoQpJV45PoItmXaNOk9z5i1GPFlqGlnW+eEZL0n1eYlRuVJKyr839G/plpyjLaex8wqM+LLUxZ7MtxeEZDpO33gkanSStu/us5fi0oKgIAHF28QaOlDNyd7OixPwDgJ80G4+YHOcb8Vgui4Gpr8vAeZdB394CMVf5lg+mwivlwHTQefVFMOK/0u/YOU/EeA9Og7HzENyirK8yz67FzH4TwHLsNvvAiirS8y7exJb8I4D+g2+8BKKtepdvYzNfiHAerQdh5gWMVZd6y7wFZzjwNroPHqimVFf6XfsFJfPgPM2g7+8Q1OKu8ywXTYu0vhyHMaDePMGKOKrxWH1sJfOw59hu94piyv9LtbBh+M8ByXQbm8xDbirHqWL6LgIrnYdNB59UUw4r/AEu/YOxvwJwHlXQdj5iLA3SxVuV6xfeBUx8ZfAebsNj+YFjFVSvWH2uAgf0H9B294pzsr/S+fwOW+L8Bz7DYvmIblFVR8y+dXwLtTm4/AeU6Dt7wYo4q1HzLFddhC5x4G10Hj1RTCiv9Lv2Dd+McB5W0G5PMQ2oqw/MsV0fAS/6GzOg7/dFMWV/pdrYOzvhyHmOg3nzERukiq/UsF02JOfLgPMug3e8BCKv8ywfTYQPlwHTQefVFMWV/pd+wct+M8ByXQerzENyirPqWL+uBouacjZdh2PmKSyq/Uu3sZkPwrwHIaDb7xCzirT8y7exJr4jgOug2+8BGKsu9ZddhGfPgOug7D1RTCiv9Lv2DlueLgObaDx5iG5RV3mWC7wJan4TwH9BuHmDFHFWl5l2thL/ob9B3+6KYUV/pdrYIPxngOQ0G4+YhtxVj1LH62FD+g6aDufVFMWV/pfP4FZH4V4Dkug8+YiN0sVbd6z7wLmPinAcxoNreYCMV5vMs+q4Gw5w4D+g7fdFMOK/0u/YOW+L8Bz7DYPMQ6Siqo3rtvgS2vwPwHlbQbfeDwFFFW43rFddhXc48B10HYeqKc1Ff6Xz+Bu/GOA8raDuvmIbUVYfmWK++Al87G10Hf7opiyv9Lv2DkPhyHmbQbz5iI3OKrxWC6bEnvhyHmXQbx5gIRVfqWD6bCK/oOmg7n1RTFlf6WfeAct+M8ByXQerzENyirK8yxf1wN38ORsuw7H1QMqK/0u/YxZ34F4DkNBt94I1OKtvzLt7HL8XbgHCRxZkDt4MGdKFVPGs67COAYf23GKcJ4+30jc4cuHUvbvELHPZ9BFGWHbQeYphhShxHDboOxgal6V79TUwcJw07DbAi9XepJY4Rh/QbYCXq71MzhxDDd27CIaj6X7CsM8O+g8RTCCkjmw6m7boGp5bLoXaRw5ajtvERlo/V7PoxKeNfG6KY7+A1HGcNF7bmiZm36Fu+iEUeO2g8xTmwrEOBMOldB2MRYHSm9ct2SYMZeHV42PALCW32hAPH9BtimA5YxfDXsNixDcsI7fbLtY4Hw6W0HaDwFF647rqIwzw76DxFMBOONcOl9BuSBteh7roxaeNew7wMd/AVnGGXUe28wRqkx9l0LnDAYdS9t0Cwz2fQRRlh27eYHMOUOM4aL29UQ6S9C3f0bIwy07DsYpnPvUxIHCuGg7bYIs/U9/sqcOJcO/bbAsfS/bqKwzw76DsIGFkHKHNhq3bxA1LLZFWocJw/tuERij9XegpHj+g7xTK75BAcZw0HbcYZm36Pf6FUeO2g7mBzyCsY4Fw6V7eYI6Uvrluy5gxTDUaDa0QRwl79UIBlh/QdophhShi+GvYbFiI3LCO32yW0fu5mHS3bbB4Ch9cd11FcZ4d9B2EU5oNxxjDpbQd0hmbXoe6+xCPHfQdxAyHIGBw6m7bzERuePsuhLQMMupO28RWKPH2fQRR47aDuYGA5Y4zh0p29cDcvQt39G6YZadh2MDGZizjgXDQaDbBGp+t7vqcfxnkH3Dtt8RGdaD1d6nJb7a0izhkq8x3WVKl8IDzZjlVBN0kKMWJoaKrHSBicknhktdFxMfDbVNZ5kie6mbKaW9ZShVeVNLXGCtUghkmKcTy1wrQCwmq3csHr+mvjdonBpUizzAs6fe45iqwlS5am/NuLQsQzSlAqMX8RTDktOv6D8DEyVaJlmmTpk0LLlzZU2ZcLsjXkdJjUoxVlBr2mAGpFTC2qlelVfr+m/wBoLRNrJs8iYVmTyxZ7ss/KkSlrNmKpFC1WlIK1AM0Eg0pAWr6kuupfwa0zvmPZ7Q4MxEWasyWiqk2W95eRrxVlKUYXiONThWgByVrDrruJbvi8mXPWU84qxGZVQgL0EtGmXbiuxrRSanSFRqM1Zd2mv6enPNwMzTCqqCzE3KAKKknDKkDKktF8/p878O+MTvmyvnD5cm1GYJBwvq4N9EnXhQM8sM1BkUK41ECynhXFYLX9PU/aC1mRIebVnK0CoLgMyYzqkuWDTAs7KtfMKhGkSddXXTc8+VMtUmbJa0zgyWhzKZJapcs8wktJ+W5UM6m6yMWxLMhAUVEUwpX11ddDu+NWwyJc2YGLMqKEXg45jMUlS8tXKj8xDo5KxgsXrouJzWK02mTNlyrXMRxO4ZU6Uqp+9VTMaU8s1pgswqwbELQgHE052ksuv6dNp+ICRLlV+a7TLqS5UpUZ3N0saA0AAUEkkjLuQDFgdKWStyuzev6XYLcs8i601WlzLjpMRUZGMtmHCRiCGFGFQccaiBYzVUrlhx1XE5E/aOX8wofnLLE36dbQVlmQ06lDLDipWjn5dWABbhBJi1HO2v8APX9PUmOEWa7zCqpVmY3KBVQEk4dohuUlVG5YcdXxPBk/E7SXQzyqSLUriQl0CbLZV+ZLWcxwLPLWYxAAulbtWzg8BRSVuN2a1/T6C2zhKlvMmTCqS1Z3aiYKgvMcuwMUxbWi+f0+fT4paUnWd7QBLk2m9LRAFMyzuxUyhaH5Wv0ukAC65RatWsSo0p+V3LFa6M+itUxZaNMmTSiICzMblFVTVmJplQVimba0XzpueFZv2jUXTMS0SZLuVS0TZaLLZi+AdSL8mpNAZiqCQR2rKjU5qvDJa6bnuzpZoONuZdE3e0Cwkr7snrpucPxL4zKs7KsyZNLEBrkqSZrKlSA7JJRiqkigJGJwi1GHNaL5/TpsM1ZlHlzCyOiMrC5RlYMQRhENykrGCxevDiB8T+Jy5F0TJkwswJWXLliZMKqOJhLlqWuioqaUFQMyIVEtqvDrrudHw+YsyUjy5t9GUFWW4VIu6GkBKatO5fOu4k2WajjbXRNvtAsZKp3aa67ktTiWju80qiKzuxuUVVFWJwyABimFNaL5/Tx/gnxgznKOk2SXRp8oTPlVmSqqpLKORgWlkqchMXWoEqNSmrvKstf07vjdqEiSzsztiFVVEu87u6oiLWgqzMBiQMe0GhCkSddnrpucXw602lZqy7WyfvgXlGSoAR1NZlnctW+QpBDil66/CtBWmVJadf06PjltNnR5ilneipLTh/eTZj3JaVCmgLEVNMBU6RDbkrGGfHTcx8Ots75309poswp8yW8oqUmojBZlFZaoVLy6irc4Ne1MW1/lfP6daz0lrL+ZOEu/dRLxli85vEIt4YtRThngYiN0skpO5YvX9HmSzVONsxom1vECxkvNd11XE8b4h8eMozSqu8qzXfqJoaUPl3lDkKhFXuo6s2IoDhU4Rajm5qv09f09iVLNX4zn2TYPERHSUlVG7rq+J83b/ilrmrOmWdR9PJE1T8y6ZlqaUbkxZKrT5Y4J1Gat43cAMSqMwnVKLUc1rrufSWaaJqLMlzCyTFDowCcSuoZTlqCIplSX+V8/p89M+PzA0yfdvWOUZktpgK/NpJZVnzghW60tWDCgN6ktiL1QIhpT8r8ua148T6VhQVMwgCpJPy6AA1qTTKBLa/yvn9PJ+C/HJFoJWVPYtxOoKBfmJe/5ZV9R8xOJeJajHOBqU1XhktdNzfxr4vJs5RZ05lvENW6pVERxemTGVaS1BIF5iBUgQqEJqvDJ66bnqKh3nTRO58RTFpf5Xz+nzlt+Psk57il5Mgy5dqnXkBlNMOARbhEy4Jis5JW6p1NQJUalNWfTrrw4n0Xyzvb9E7HxAlpaL5/T5p/2gdQZiITZZBuT55aWOUATHkoAS6yzev3rvK128RSCRZzVt3LHjruex8WXgHETxa3e2fCIM60LTeHX7PO+EWSYZiTbTPksZSlJSy1KqC7fvJrK7njIF0DpBbE3jFrOUqObddWWj0N/tCAplWpGDTLORVUoWmSHP72XQYtSiuBq0sDWJWFRzv8ALk8mZ+EW5LRannpNRpSS1kS3FKFiWefcqcR/wgnupGhimFCTvS+GH8bn/JnS7ZfQrKX5M0VH/DPMu9Nzp+7KBj6b8Ss3Ojmoq555M18ItQnzZ9pExTLoLPINRR5csFpk1McmmOVrjUSVIwIiskISbrq+HqdHxKSxaVPkvKM6UGS67BVmSZoX5kssK3TWXLYGhxSmtRK0JUc7XpfJ6mPhtgCIwnTJUyZaGeZaMijM6qtyhzRUVJYqMQgrnCs1GinZfleWTA//AMh6CS1rR7IpvXGFZzKpBSQ86/RpQIGYvFQFJOJNrMKino+TO74nZVtEl5bTVU3i6OKVlzZbh5Uxcc1ZVPmlMoiZudHO7yvBZPQ8Gf8AHPrPpZJZFnJPE22Sgf8Ah+la8MajhaeJBQnmSpFaGhmaODcqquuh7/7QyjOkMsuZL+YrLNlAkAGbImLOlhjU0UsgB8ExayeFP/L5M8hPiq22dZbrBUuLbJytdqhUsJMmYK4N8ws3vIMC2W41JfD0PX+OyTOlD5c2Ws2WyzZJYi6JkskgMRUhWF5TQVo5hWR0U/8AL5M4/gV+ZMW0TwskpLEmTLLoxVWo06YxRitWZEAxJCoMixAiaNUlHNybsvPJjfFvhyzZkuYloMicP3fzpJS8Zd1zddXDIwBJoSKqWahF41VlVFOqVzw04oeb8PktZjZb6iSZfyqBhULdpUMTW8DjezrjnFrMeFP/AC+TPnWt8y1AWOdwuZn/AMxrtJbSJIXiRzVSJ5CC7Wt1pgzUxCuE3UrL5PVnvftNI+fZpirNQTFHzJRBGE6XR5eRyLAAjUEjWFaLGjpK1UtMmeb8Q+MJbJNmRJi0tUxWmLVay5cmk6ek0VqMZYlMDjWZSKYUJO6rqd37VKZlnmhHQzFlvMlZU+dKZJsnXfLU/iJWdFRzsO54rJ6M4W+KD4iEWQ6/Sh0mTpxIAm3WEz6eSOsXgodsgLyiprdpzUJSVyu9z3wyOjK7S2VrwZWulWVmNQwJoQQcoiZ0pKOdfpeCyeh4kn4bPlKkqVbkWzy7olqZStNADUWW8wvRkUZUUNgKsaElWiRop6PB5cD1PhFkSQppNVnmN8ybNa7fmua8TEHICigZKoAGAi1mfCn/AJfJnAfhzS5jzLJaElFqO0lrps8yYbxdiOaWzalCBU3irEmsrNSop2cHnk+A/wAKszK8yfPnSmnzFCUl/wDHLlS75SWl41OLsSxpUnIAARa0RUU68HyYUv4NLU/MkTzZ5jcT/Lestywq9+zuTLqTUlgoauuJrKyzop2nc8dHqBO/Z6VUOJ7C08R+rv1mhiK0xN35Vf8A8NLniuMKxGinU7nlk9TU9bRaUWTafp0lnG0GXMvCcq0pLRGAKq5AvVrRby41vC1oyqKf+XyYvx2UWX50llM+zu0yWAVBmIbvzpGdCJiCgBwvBD0iImanRzu8rwWTOb4n8RS0zbIsuarKL1sbLkUfLlhxXAl5wIBof3TdjBkooStq7uo7f2nmUlrPDqzWV/qLq0vMgDJNVQDixlu9BqQItZPDn/l8noctrta2i22dUmo0uSv1bsCKVe/Ls6543hMmv4+WO4iFsyaqSeuHA7PjyMwlzZTq02zOJqoCo+apvJNk1LAVZGalTQMEJwEWtEdFP/L5M4vh8gWlzNtAUShL+RKkTgpqr4z5syWSRViFQAioVDvpERqko5uTdl55MppVosxuWVpM6ScZaTZt02d7rcAajXpONQM0xAqKBVaCo5+byvk9Uep8PsUuXJ+U0xJl+pnF7p+c8wH5rOK5GpFMgKAYARazPhT/AMvkzyJHxg2WTakeYHeyrfl1ILTpRT/4+JPE1V+WTmWSusQsoyqSqd36ep8PkCz2RZPzVYy5NwkkEuwQBmJriS1TXzBu43RUc7cbnisnqePZPipstjnyQyfNslZMlKi7MWZQWEqa5MGloezI4yGNONiSy6ns2CyJKlS5HzFZElGUSxBvjgDFiTiWxJrnUxK7zqqOdh3PFZPieApmTJUr4e9bqG5aJrD929klHgCzeWY00LLVlBqA0ytMK2s5+FP/AC+TPdttjWcEInCXMkzGeVMW7VGJZSCpNGRlYgqdDhQgERM6To514PBZPQKxWIo0ybOny5s6cZaOVUKiy5bm5Llyy7ELxuxqxqXOlADYo6KdfpeDyeh5sn44LDLnyGdSZAH0SGn7+U1BJkoa0LJMb5VMwAhPNWKc3CSxXU9H4V8LRLObNMmI4eXSexu/vZk4zGnucc2Z2PisSs6OinYVzxeT4A2P478qxzTNmK02xqZcylKzHlpVGUV61aWwHd6aRTnYnp8M7fgllWXZJNnZ0ZVkrKcG7xcF172ONca+8K0adFOt3Pk9TzPg1prYpctnvPIc2dqkXj9OTJDtqbwRWrqGB1iM60EGnej6WwHgX/31HxFOM1f7fSNzjy49S6+T4gWKx2fQRWyx7a+/iBzaCShZgaEEKCCRiLpwOEDcl5V79S2oEoKAAUABFAAuAApAkV5u9TUs8Ix07+n2gJLzd6mJp4hju18DxELFeV+wrHPHvr7eIplIKSebHqbX1e0EamsNl0JaaUrhUkY1G8eIMtGvN7Poxa+de/q9oHOrv2OSy2WXLmOZaIhmUdyoALuWNWYgcRwzMMzbXk930R2Kcse2vv4gYaBsR4Ex6V18HxEWB0pl55bskw4y8erv6H8QCV0tvtCA+f6+n2inOoOWcXx17+hfEDcldHb7ZdrPA+PS2vj2iMtEvPHddQlsMpZrzhLlia63WmgLfZRSis9KkZfpFOaQjnjXHpfX1J4gdIryPddGKMMBQDsCO/tA51d+wdnOGfUdfWfEEbpFf7LoSccB9y6+r2gILHZ9BFbLHtr7+IGKg5R4zjouvhvEQ6TXkW7+jROGenfwfEUzVf3qZkHhXHQa+n2gizXme/2VOPEuPfX0+0BBeV+3UVmzxGuvgeIGUsA5R5sdW19vEDUlhsjnNjlyxMMuXLQzGvOUCqXYsKs5A4j5MGKJebvQ7Cfb9fPtAyl37HB8O+HSZDMJMtJYahIQAVN4gVoNAAANAKQzNVeT3+jvVvPbXyfEDDQVjPAmPSuvv4gjpSrzy3ZJhxTHUa+lvEBFXS2fVCg5Y/18e0Dm0cMywSpkz5kyXLd5TVluwBZCUWpQkYZDLtER0kro95s6baf3czHpbX0+0HgKFeeO66nLa/g8mZPWe6AzZYorXjThxQso4WKl3Kkg3b7UpWKc0jrmHjH2tr5TxDM2l5HuvsQt576+R4gZqDs5wP3Nr6z4gjc1f7LoS0HDPqTX1jxAlGr/AGfQtkVipIUlSGWtDdbEVWowNCRXzAw0VLbjPsmv3+IHSS8i3f0efbPgUibMWa61cXSaTGCuUxlmbLUhZl0gEXgaUFIGKrz0LO3AuOg19PtBGprzvd9Ty/i1kloGdERXmOpmOoAaYVWil2Aq1BgK5RGdf+debvU7bC7XBQCn3EdR0uwMTUa728FlwXE3OduHBeZes9z6YFioX3vB5cNxFd8MF06z59MUxVDV8v6HKdrxwXp6z2PpiG5KFlXvPLjuamO904LlvO37YEShaxfLjuRHe6MFy3nb9sBJQtYvlx3MzXe8MF6us9h6YFioWXe8sv6IzvjguvWfHpgZShq+X9DlO+OC8zdZ7/bA1NQuveCy4bktLvTJcx1nePTBijULWLw04biX37LnvO77YpiqGr5cNww73zguS9Z3N6YhtqFjF4vLguIqu+GC6dZ8+mKYahq+X9CsbtcTBeVes9j6YiOlKoW5XvF5f0ju1ZeC8287H9MAlCqV7w04riIHfsv857fbAxVDV8v6HLd6vgue87F9MDUlCqN75cXxJane4+C8p6z2+2DFGoW43vFZcdxC744Lr1nx6YGKoavl/Q3dr4wXlbrO5PTA2lCw73isuD4iX37L/Oe/2xTFUNXy4bh2d2pkvMes7z6YiN0ihXi8Flw3JOd8MF5l6zu+2AgoX3vB5cNxFd8MF06z59MUxVDV8v6HLdr5wXJes+r0xDclCzi8XltxNl3pkuW89j6YEqhXi+XHczIdrq4LkOs7ftgJqFp3vlx3Kmu1RguvWdv2wLFQqd7yy47iM744Lr1nsPTAylC698v6HKduLBc26z49MDUlC694LL+ktTvdOC/zncPTBijULSvfLhuLffsv857/AGwMJQ1fLhuFfa+cFyHWdx9MDbULGLx04biq79l06z3PpimGoavl/QrI7XFwXJes+fTER0pVC273nl/STHaqYLmOs7W9MCRUPNe+XFcRA79l/nPb7YGLMNXy/oUt2q+C57zsHpgdJKNUb3y4viS2M1x8F5W6zt+2DFEoW43vFZcdxXd8cF16z2HpinNKGr5f0N3e+MFybrPdPTENpQsO94rLfiLffsuvWe49MLzNUNXy/oUh3ocF5m6zvPpgjU1CvF4LLhuSe7UyXmXrO8emAo1CvF4PLhuIrv2XTrPc+mKYqhq+X9Dlu184LkvWfV6YhuShZV7xeW3E3femS5bz2PpgZqhq+X9M2d3uLguQ6zt+2CNTULbvfLjucXxpmuCoHMMmJ6exAgzpQqNq7p/Tt+H/APGP/TuMU4Tx9vpG53T9y6nv7QEM9n0EXTPTU+fEDDDlcx/h1PYwNy9K9+pqZynPLudsCR9XepJfKM/1O2Al6u9TE3mH8Wp7CBY+l+wzHP8AOp8eIGF+BSer7m1O4QNzy2XQlp5f4hqd4gxR+r2fRi/rn3O72gY7+AlPGfZdTuaJmbfoW76IVdM9NT58RTmwrFyJnyrqex8RFgdKb1y3ZHzl583c7HgVYS2+0IPz+p2xTmHLzfPPudiwNywjt9slq5H+1tT29ojwFF647rqITn+dT48RTCDfnGfK+p3JA2vQ910YtffM6nv7QMd/AVnOH8R1O8+II3SY+y6EnZD7l1O6Ahns+gq6fjU+fEDAUrnPsup9UDcvR7v6NnL8dz2PiBM+9TMjlX2Gp2wE/U9/sqdzLnrqdsCw9L9uorHPPXU9h4gYWQUrq921PiBuWWyJauU/+ncIjFF6l3kKfz+p7+0Ux38BDnPsNTuMDb9Hv9Cj86anufEDDCsfIv2rqfMEbpfW92SYcUzzGp2t4iCOEvfqhBpn+p7e0UwwpWb+/c7F8RDpLCPebJbTwP8Aa2p2+0HgKL1x3XUV9c9dT2HiKc0G/OM+VtT3SBteh7r7F/XXU9x4gYCkZH7m1O8+II3PH2XQloOH8SaneICjx9n0EX86anufEDH9Dl85+1NT6/EDcvQt39Caa5dz2PiBkOz8i+w1O2CwNUnrfv1OL45/xj7hqdvmIzr/AM/q71GsMkFAeL8M+46A0gZlNp5YLJaLganSBhi/MvU/f3hUWNI78MHktNhFs4wxfTqmefMWox4j4cl+BypAvHn06n7HzENSpHZWGeS/DUyQLp58t0zb7wJGkdrLktdiJIF0c/8ANM2+8KhKkdrLktdjM2QLw5+rqfsPMKjUaR2XhlkvwRpAx59eqZ48xajCpHw5L8DkyBjz8zdT9/eIanSO7DBZLTYlpkC715jqfcPMGWjpHXlyWmwnyB3f+eZ394tRjxHw5LTY5ZbIZhFXyHU/dvP94lRfF8uWeS0XARWT/wDZoRxTKkMSBTHGLUY8Z8OS/A7KyXEJZsQBS89a5EUrESOlLSu1LDF5L8NTFW8g4+albz0qUY0rXPLKFQVK6pYclquBolAbpL1Avc0zKnvFqMeK68uS/DNnCteILUJwqzjpHmJUadK6o4clq+BdsVQrCrVIIpefbXEV8QaLR0jtRwxWS12F+WvdsQaVd/HmLUYVI+HJfgU5VDVq3Crk8b1FCnmJUbVK7DwxWS0fA3NCqKn5hFdGmatQdUWow6VrTkvwzZpa0zYGpwLvXnOlYiRudI68sFktNiTkWi4tiy433pze8BCkd+GDyWmwglrhixyGDvrXzFqMeI+HJfhiVKUucWyXrfs3mJUblSOzlnkuHA38pSMC2W9+x8wqJ4jry5LXYxIlrdGLZDrfO77wSE6R2nhyWuxU6WtVNWpj1vt0xhUWNI6nhlktdjThaVq/FkL0ypqAe8WowqV3Ycl+GJCqb2L5tmzjIgGuMSo1Kld2GCyX4XaZa3Ti3876MK6waLR0jtLDktNhHRRmXzpzzNWoNYtRjxXw5L8BcKGYktQKK8b4cR8xKjbpWoZclpsMste7UwxvvTHzXzFqMeK+HJfgdllLdWpbEL1vrXzESN0tI7TwzyX4SaihpYq9Sa8z5AGuvkQqEaR+bDPJargIktTUVfCleKZqK94tRjxXw5L8OeRdLNQvicDemUPADgaxKjbpXVHDktXwGtcgXHxflbqfb5MGri0VI3OOGKyWuwjSBji+vVM7DzFqOapHw5L8MPIF8c/K3U/dfMQ2qR2Hhislx4G/kD169Uzv7xajPiPhyX4HIkCnXzN1PvPmIkanSOvLBZLTYlokCmb8y9T7x3MCwpHXlg8lpsIsgevTqmdz5i1GPEfDkvwNJAvnn5V6n9XmIblSOysMXkuHA38gU68t0zsfMWox4j4cl+GLPIFxefIdT7feIkanSO28MdFrscnxmUAg5ubVmOnqNIM6UMm3lyX0dNgm8Awb8K246iBznGt5YarRG504cODcy9Dd4CMHfhg81oIs4YYNp0N5imLD4c0HKmi8cG6ehuxiG5Q8qwzzWpqZOF04NlsbbAkYOvLmtSJOF0YN/I22AlDzZc1qYmzReGDdXQ3YQLGHleGWaFacMcG16G8QMqG3NByZueDczdDd4GpwwwwWa0JaZou5NmOht4g2KODtZYarQ20wEEUbHDkbUxazFh8Oa0OOWDfNa0oDyNuJyphj7wrL4bs4rPNaI2inqBvVU1uv0kkClMBCsw6N6rmjFll/ugOKputyNTvQfgREzpS0btSvWLzRqcSXlnGgYEG41QAjVXyDj+sKx4bdq9c1qiWiVeNeIZDkbIA3h+QYtZh0TbxXNHOlm5szpyvhUA1wHnLxCs1KjdUb1hqtWJapWDYHqatxq4rShwiNijo3bjesVmjaSqaV4QDVHwu05f8ARFrMKjfDLNBTJRLa4rMHI3Uy0wp/7Cs0qJ2Xess1oztnm8tKNmDyPowP+IVh0baxXNHNLTBzQ1ZsKoxpRjnhETNUlG68ss1oHNkGmuLA8rdXD27wbJCjd96wea0HWVQigI5Ohugmv94tZjwnquaOYSMcA3IAaI2JJJ/TCJWbnRtQyzzXA6ZDc5ukXqUojUwUiKZjBtvDmgJEjhFa5LUXG6RXtSFZZUTtPDmtS5sniGBxvihRqAMK1GGcKxGidTw5rU6JgqoWhN0Ygo1DQAZ0w94Vk8N1K9c0c6ySQw4snHK5pUqQK+AKQrLKid16w1RLbIBDUBFWryNlgtMojZqjo/NlzWgqyzhWuF0YI/Q1e0Ws5+G9VzQBkksc8VpyNq9QaUwyhWa8J2cVzWg4Q1vUNbwa7cemV3On+IVk8N8OaCkSKoM6lFA4GwxZsPGI/SCZZ0TtO9c0NaSb8pgDhhQq4zB8HtErNKDvwzzWqNIxqcDRqV4XqOGhphjFrMeG78OaMWUkEg1oppgjVPAAK9ohtwdUb1zWrHtk0XHwblbpbbBmqKHnjhis1qI84Y4Nr0N2EWs5qD4c0G80Xxg3K3Q3dYhtQ8jwxWa4ifOHZtehu4gYsbc0HImimTczdDbzA3ODrxWCzWhLRNFMm5l6G3iFYo4X5YPNaCLOHZtOhu5imLG3NBy5ovnBuVehvVENyh5Vhi81wN/OFMmy2N2MKzNjbmjFnnC4uDZDobbA1ODtvDmtTi+OTKoM+YZqR0+YjOlDGqX9Wp2/Dx+7X/z1HzGjhPH2+kJOHL9y6efeAhns+gijLDtp7+YGGHKHEf4dPB8wNy9K9+pqYOE4advT7wJF+bvUkscIw07en3gSXq71MTRxD+LTwPMDUfS/YZlzw76e3mBhAyRn9zaer3gjc8tl0LtI4f4hp6x5gxRvzez6MS7417er3gYr79gwOM4aLp6m8wzNv0e76IVRlh209/MDmwrEOBMOldPB8xFgdaZ+eW7DtL3flk5XxXDujCuftFJXdLvNBpazQVWlKX/TXAf0xgcrXfuYlWo8fDkat6QVUD+lT+IG5Sujt9s09ovK4pThY5aUF0/msHgWil547rqaa1HE3RTjA71XHEfiBztBz7SQVJUcjNQVyLJ/9+IZm1LyP26McTiSaKKBruOdag5fmBlPv2OayWkhFJFSRXxUzKY9s4FnK/2XQS0zyABRa3hlXQ10x1gWMsdn0Ll2kk4AcVy6CMBeBY1MUxaMLON84aSxQZVLOpxiGpSdXPqW1qN2t0CqsRTPgBECWr+9TdnnGgwF0cNTnUJXKBqUvM9/s559rJZRQDEGoByYAEYwLCXlft1GnWo0fAA0qMCcKgHwfxFOdoM2k3XIFD+8OWVCoxHeIizlcti7XPIV8K0ZtMgpXt75wZqjlVLvQ65k3lCgEtWlcsDWBmvv2Ob6k3ybooFW9/Ex5e8DTl5O9DX1bbRkTrlLYgxTDldzGsOKIaZqpy9/MRHWlfne7NTBimGo09LeYgjhL36oRRlh/Tx7xTDYUoYv93b0L5iI6Swjt9slsHA/2tp6feDwFF647rqK4zw76eB5inNBuOMYdLaeU8wzNr0PdfYl3x308jzAxWHIXDLqbT1nzBG54+y6EtAw/iTT1jzBijd/s+gir47aeT5gYYcscZw6V0+/zA3L0Ld/Ru7h+O3g+YGEzFnHAuGg09PvBG6R+d7vqcPx8fux9w09MRnX/n9Xeo9gltcFCP5a9R1rAzOUa8MteC4G50tsMRzL0+fugIyjfdk8+GwiynwxGnQPPqimHOGnz/A5UtrxxHT0DsfVENylCyrtc/4amS3unEZbBt+6BFKFrD547ESU10Yj+QbfugJSjad3zx2MzZbXhiOrp8D1QLGUbLu0z/gjSnxxGvQPHqimFKGnz/ApMtscRzN0+fuiI3OULrslnw2LtMtruYzHR6x6oMUco2sPnhsJ8p+4z2Dv90Uxahp88NgxLa+cRkvSNzeqIbco2MM3nwXAUSn7jToHn1RTDlDT5/gVjltcTEcq9A7H1RFgbpZRtyuzef8ACpsliUBumraoNjerGAUoVSuy14rgb+nah5cc+AY8OvFjFvMWoafP8DSQ1X5cTQ8Ax4F9UQ1JwqjdlrxfAlqsxuPy8p6BoMOqDLRuFqN2az47FrYyK8tTeqSgriakVveYpzThp8/wzNsxLrUKeFqcAyvJ5iG04WHdms+D4C/TGteGve4K5970UzXDT54bBWezGmS5kcg3nzERqbhXhks+GxJ1lNBguDLTgGre8BBw0yefDYQWU5UWmGFwaVp1RbzFcNPn+GJVnN7pyXoGl4jqiXm5OFnDXPbgaNmNOnLYNQa9UUlcK8PnjsZk2c0U8NaDG4K8ve9ELNwtO7547GZlloVwXXoG2veF4g4WXdpnx2FNlPFguNa/uxjkd0W8ynDT5/hhLOTf5c2rwD0118D9IhqThddks/4Va7MbprdONeQZ1GOcHWKNwcsPnhsK1lJzu51/4xnXPmi3ma4afPDYL6c3+moApwDDiOWOEQ03Cxh88NhRZj6f5BqTXq1i3ma4afP8MWOU1xKEcq9A8+qIjdLKNt3a5/wuZKaqYjMdA2t6oCMo1Su+eK4CCU+GI/kHb7ophzhp8/wKVLar4jPYNg9UQ3KUao3fPF8CWyU1x8Ryt0en7oPAtFKNuN2az47CtKbHEa9A7D1RTmpQ0+f4G8pr4xHK3R5X1RDalCw7s1nvwE+U/ca9A7j1RTFqGnz/AAORKamY5m6BvPqiI3OUa8Mlnw2JaJbUzHMvR6x6oCjlGvDJ58NhFlP3GnQO59UUxahp8/wOXLa+cRyr0fd6ohuUo2Fdm89uBv5T0zGWwdj6opm1DT5/hizy2uLiMh0Db90RFnKNt3fPHY4vjiMJYrTmGS06e9TBnWgacruvE55WX+94pw7+Czp7iBUWIEZS5/pAuRDl/vaBM+9SLl/vaAzI2f6wKsCzAyUv+T/eBp/hT/7+sCRx70Nf7/WAKGf6f3gXIuBMjMvIewgJYsh09/8ABgNe8y/9/pAFDX/dBAuneZb5H2P9oCOKLgZRk5/g/wBxAuXI3AGE/wB/WAffItv8j+8CliBMihn+n+YFeHMn+/0gRkXIf7pArx71KbP/AHtAiwNGBCl1/P8AiBXkR8v97wKsS4EK1/3vAuRcCMqXkPxAssWUdP8AdDAamoEMjX3/AMQGneZJmR9j/aBY4o0YGUUc/wBf8QKsORcClL/k/wB4EePehTf5H94FWPPoaEDJlc/0/wAwK8OZoQBSZD/dIFeLDtOX5/xAsT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76" name="AutoShape 8" descr="data:image/jpeg;base64,/9j/4AAQSkZJRgABAQAAAQABAAD/2wCEAAkGBxQSEhUUEhQWFBQUGCAUFRQUGB8cFxQUFB8bFhQUFBQYICggGBwlHBQUITEhJSkrLi4uFx8zODQsNygtLiwBCgoKDg0OGxAQGywkHCQvLCwsLCwvOCwsLCwsMjQsLCwsLCwsLCwsLCwsLCwsLCwsLCwsLCwsLCwsLCwsLCwsLP/AABEIAIEBhgMBEQACEQEDEQH/xAAbAAEAAwEBAQEAAAAAAAAAAAADAAECBAUGB//EADwQAAIAAwYFAgUBCAMAAgMBAAECAAMRBBIhMUFSIjJCUWFicQUTFHKBkQYjgpKhscHwM6LRJOFDY/EV/8QAFwEBAQEBAAAAAAAAAAAAAAAAAAECA//EAC0RAAIBAAgEBwEBAQEAAAAAAAABAgMREiExQVFxYZGx8BMiMoGhwdHhUgRC/9oADAMBAAIRAxEAPwD9a+CBJMhJZcMVrUj1MT/mn4iVo34U9Du+sTcIVovgz0J9Ym4QrRPCnoT6yXuEK0XwaTQn1ibhCtDwZ6E+sTcIVongz0J9ZL3CFaHgz0J9Ym4QrQ8GehPrJe4QrRfBnoQ2xNwhWh4M9CfVpuEK0Twp6E+sTcIVovgz0J9Ym4QrRPCnoQWxNwhWi+DNZE+sl7hCtDwZ6E+sTcIVonhT0J9ZL3CFaL4M9CG2JuEK0TwZ6E+sTcIVoeFPQn1ibh/v/wDYVovgz0J9Ym4QrRPCnoQWxNwhWi+DPQhtibhCtDwZ6E+sTcIVongz0OGyqi2idN+YD81ZahdV+XfxJ1re/pCtF8Geh3fWJuEK0TwZ6E+sTcIVovgz0J9Ym4QrQ8GehPrE3CFaJ4U9CfWJuEK0XwZ6ENsTcIVoeDPQn1abhCtE8KehPrE3CFaL4M9CfVpuEK0Twp6EFsTcIVovgz0J9ZL3CFaHgz0J9Ym4QrRPCnoT6yXuEK0XwZ6ENtljqEK0PBnoT6tNwhWieFPQn1ibhCtDwZ6E+rTcIVoeFPQgtibhCtF8GehDbE3D/cIVoeDPQn1abhCtE8KehPrE3CFaHgz0J9Ym4QrQ8KehBbE3CFaL4M9Dx/2msi2lFUTFW61cRnUQrQ8Keh32HkHv3O4wNzx9vpGpx5fuXU94CCx2fQRTl+NT5gYaDlHiP8Op7GBuXpXv1NTOU+3c7YEj6u9SIeEe3c7YEkvN3qYmniH8Wp7CIaivK/YZjn+dT4imEgZJz+5tTugjc1hsuhdpPD/ENTvWDFGvN7PoxK/37ndAxV37Bg8Z9l1O5oZm36Pd9EKpy/Gp8wObCsR4E+1dT2MRYHSmXnluyphxl/d3Ox4pY4S2+0ID/tT2gc6jEs4v79zsWBuSujt9slrPA/2tqe0R4CiXnjuuohOf51PiKYSDfnX7X1O5IG16HuujFr/fue8DFXfsFZzh/EdTvMEbpFf7LoSccB9y6ndAQWOz6CA5fjU+YGKg5R4z7LqfVA3NeT3f0bJw/Hc9jAlV/epiQeFfYanbBFn6nv8AZJx4l/Op2wEfS/bqIxz/ADqewgYSDlHm921PiBuaw2RLUeE/+ncIjFEvMu8hSf8AanvFMVd+wQPGfYancYG2vJ7/AEKp/wAanuYGGgbIeBPtXU+YI6Uq88t2XMOKe41O1oEjhL36oQHL/wBPYwMMKVm/v3OxYI6Swj3myW0/u5n2tqdsHgKFeeO66iuc/wA6nsIHNBueMfa2p7pDM2l5HuvsSv8AnU94GKg7OcP4m1O8wRuav9l0JaMv4k1O8QFHj7PoIp/xqe5gYq+w5Z4z9q6n1wNy9C3f0brh+O57GBioxZzwL7DU7YI3SLzvd9Tl+LngH3ee3mIzrQervUSx3rgpTP1bj2gZnZr9lpojU29w5cy7u8BGxfjg9NBFv4ZabvMUw7HH4DlXrxy6d3YxDcrFlY56FzL905ZerbAkbFrP41LS/dGX/bbASsWs/jUxNvXhl1buwgWNiy8ctBWv45a7vEUyrHH4ClXscuZt3eIanYuxwWmhdpvU0zG7eIMUdi1ng9NBOPxn6u8Ux5OPxoGL185ZLu3NEzNuxYzxemiEF/xpu8xTDscfgOx37iZco3djEWBulsW5Y4vQqZerLy5vVseBVYqltw1Qgv8Aj/t2inPycfgxLv1fLP1bFiG5WKo44cNWS1Xrj5cp3doMUdi1HHFaaiG/jlru8RTCscfgN799cuVt25IhtWLDxxWmjE4/Gfq7xTHk4/Ggci9TTmO7eYiN0livPBaaEnXqDLmXdugIWL8cHpoIL+GWm7zFvMeTj8By7185ZLu9UQ3KxZzxenA2b9NMvV2MCeSvP41MSL11cshu2wE7Fp4/GpU29eGWu7bAsLFl45aaitfxy13dhFMKxx+A5V7iyzbd4iG5WLscFoS1Xrpy/wC24QYo7FrP40E4/H/bvFMeTj8aB8V85ZDduMQ27FjPHhoIL/jTd3MUw7HH4Dsl+4uWQ3eYiN0ti28cXoSZeqmWY3bWgI2KpfzVCC/hl/27RTHk4/AUq9V8s/VsEQ3KxVHH41ZLbeuPlytu2wZaKxbjjitNRWv45a7uwi3nNWOPwG9++MuVt3dYhtWLDxxWnETj8a7u8Ux5OPwHIvU05m3bzERudivPBaaEtF6mnMu7eIXijsV54PTQRb/jTd3MUx5OPwHLv3zlku71RDcrFlY4vTgb46aZersYpnycfgxZ79xcshu2xEanYtvH41Ob4peuitObSvbzBnShs13fR12EcA/8O4xThPH2+kanDl+5dD3gWOez6CKMvxofMDnWHKHEf4dD2MDcvSvc1MHCfbsdsCR9XepJY4R7djtgJervUzNHEP4tD2EQ1H0v2FYZ/nQ+IphBSRn9zaHdA1PLZdCWkcP8Q0O9YMtH6vZ9GLT+/Y7oGO/gIDjPsuh3NDM0/R7vohVH+ND5gYYViHAn2roexgsDpS+uW7KmDGX93Y7HiCOEtvtCgYf/AEdsU51hyxi/v2OxYG5YR2+2S1jgf7W0PaDLReuO66iMM/zofEDmg3HGv2vodyQOi9D3XRi0/v2PeBjv4Cs4w/iOh3mCNUmPsuhJwwH3Lod0BDPZ9BVGX40PmBgKUOM+y6H1RDcvT7v6NkYfjsexikz71MSBwL7DQ7YFn6n3mScOJfzodsCx9L9uorDP86HsIGFkFKHN7tofEDU8tkS1DhP/AIdwiMUfqXeQtP8AaHvFM9/AVOM+w0O4wzNP0e/0Ko/xoe5gYYVjHAn2rofMRHSl9ct2SYMZfuNDtaAj/wCtn1QgGX/h7GKc2FKGL/d2OxYh0lhHb7ZLcP3cz7W0O2DwFD647rqM4z/Oh7CKc0E44x9raHukMza9D3X2LT/Oh7iBkKzjD+JtDvMDU8fZdCWgYfxJod4gKPH2fQVR/jQ9zAwFLHGftXQ+uBuXpW7+hKYfjsexgZTMWccC+w0O2Bqfre76nJ8XHAPu7Ht5iM60Hq71EsUhSgJA/Q7j5hUZlSSTxyXRGptnXh4RzL0nv7wqEaSV9+T6CLZlw4Rp0nz5i1GHSy1ClWdbx4R09J7HzEqNypJWVfr1NTLMt08Iy2nb7wqJGklXj3WRLMt0cIy2nb7wqEqWVrHuszNs63hwjq6T2HmFRY0krLv0FazLjwjXpPjzCoyqWWoUmzrjwjmbQ9/eFRqdJK6/JdCWmzrTlGY0O8eYNCjpJV491C/TLtGe09/eLUZ8WWvdQQsy3zwjJek7m8xKrzTpJWMc30Qq2Zdo06T58xajDpZahWOzLcThHKOk9j5iJXG6WkkpyvzZJlnWsvhGLbTsfzCoqpJVSvy+0ILMu0fynt7wqMeLLUOXZlq/CM9p2L5hUalSyqjf3Wy7VZ1uPwjlPSe3vBoUdJK3G/NdRDZlx4Rr0nx5hUY8WWoT2db44Ryt0ncnmFRtUkrDvzXRi/TLtGe09/eLUY8WWvdQVns605RzHpO8+YiRukpJV45LoXOsy0HCOZek7veFQhSSvvyfQQWZcOEadJ8+YtRjxZa/IUqzrfPCMl6T6vMSo3KklZxzf0bNmWnKMtp7HzConiSrx7rMyLOt1eEZDpO33hUJ0krTv7rKm2dbw4Rr0nb7wqLGklZd+nUVrMuPCNek9h5hUZVLLUOVZ14uEZt0nx5hUalSSuvyRVqs63Twj+U7h5g0KOklax7qF+mXaP5T394tRnxZa91BCzrfPCMhodx8xKjXiSsY91CizLtGnSe58xajHiy1CslnW6vCMh0nz5iJHSlpJW3fqSZZ1qnCMx0na3mFQjSSqlfr1Qgsy4cI/lPb3hUYdLLX5DlWdavwjPadg8wqNypJVRv7rZLbZ1uPwjlbpO33g1cKKklbjfmuor2ZceEa9J7DzFqOapZa/Ib2Zb44Rk3Se6+YlRtUkrDvzX2J9Mu0a9J7+8KjPiy1DkWZaco5m6TvPmFRqdJKvHJdCT7OtOUcy9J3jzCoQpJV45PoItmXaNOk9z5i1GPFlqGlnW+eEZL0n1eYlRuVJKyr839G/plpyjLaex8wqM+LLUxZ7MtxeEZDpO33gkanSStu/us5fi0oKgIAHF28QaOlDNyd7OixPwDgJ80G4+YHOcb8Vgui4Gpr8vAeZdB394CMVf5lg+mwivlwHTQefVFMOK/0u/YOU/EeA9Og7HzENyirK8yz67FzH4TwHLsNvvAiirS8y7exJb8I4D+g2+8BKKtepdvYzNfiHAerQdh5gWMVZd6y7wFZzjwNroPHqimVFf6XfsFJfPgPM2g7+8Q1OKu8ywXTYu0vhyHMaDePMGKOKrxWH1sJfOw59hu94piyv9LtbBh+M8ByXQbm8xDbirHqWL6LgIrnYdNB59UUw4r/AEu/YOxvwJwHlXQdj5iLA3SxVuV6xfeBUx8ZfAebsNj+YFjFVSvWH2uAgf0H9B294pzsr/S+fwOW+L8Bz7DYvmIblFVR8y+dXwLtTm4/AeU6Dt7wYo4q1HzLFddhC5x4G10Hj1RTCiv9Lv2Dd+McB5W0G5PMQ2oqw/MsV0fAS/6GzOg7/dFMWV/pdrYOzvhyHmOg3nzERukiq/UsF02JOfLgPMug3e8BCKv8ywfTYQPlwHTQefVFMWV/pd+wct+M8ByXQerzENyirPqWL+uBouacjZdh2PmKSyq/Uu3sZkPwrwHIaDb7xCzirT8y7exJr4jgOug2+8BGKsu9ZddhGfPgOug7D1RTCiv9Lv2DlueLgObaDx5iG5RV3mWC7wJan4TwH9BuHmDFHFWl5l2thL/ob9B3+6KYUV/pdrYIPxngOQ0G4+YhtxVj1LH62FD+g6aDufVFMWV/pfP4FZH4V4Dkug8+YiN0sVbd6z7wLmPinAcxoNreYCMV5vMs+q4Gw5w4D+g7fdFMOK/0u/YOW+L8Bz7DYPMQ6Siqo3rtvgS2vwPwHlbQbfeDwFFFW43rFddhXc48B10HYeqKc1Ff6Xz+Bu/GOA8raDuvmIbUVYfmWK++Al87G10Hf7opiyv9Lv2DkPhyHmbQbz5iI3OKrxWC6bEnvhyHmXQbx5gIRVfqWD6bCK/oOmg7n1RTFlf6WfeAct+M8ByXQerzENyirK8yxf1wN38ORsuw7H1QMqK/0u/YxZ34F4DkNBt94I1OKtvzLt7HL8XbgHCRxZkDt4MGdKFVPGs67COAYf23GKcJ4+30jc4cuHUvbvELHPZ9BFGWHbQeYphhShxHDboOxgal6V79TUwcJw07DbAi9XepJY4Rh/QbYCXq71MzhxDDd27CIaj6X7CsM8O+g8RTCCkjmw6m7boGp5bLoXaRw5ajtvERlo/V7PoxKeNfG6KY7+A1HGcNF7bmiZm36Fu+iEUeO2g8xTmwrEOBMOldB2MRYHSm9ct2SYMZeHV42PALCW32hAPH9BtimA5YxfDXsNixDcsI7fbLtY4Hw6W0HaDwFF647rqIwzw76DxFMBOONcOl9BuSBteh7roxaeNew7wMd/AVnGGXUe28wRqkx9l0LnDAYdS9t0Cwz2fQRRlh27eYHMOUOM4aL29UQ6S9C3f0bIwy07DsYpnPvUxIHCuGg7bYIs/U9/sqcOJcO/bbAsfS/bqKwzw76DsIGFkHKHNhq3bxA1LLZFWocJw/tuERij9XegpHj+g7xTK75BAcZw0HbcYZm36Pf6FUeO2g7mBzyCsY4Fw6V7eYI6Uvrluy5gxTDUaDa0QRwl79UIBlh/QdophhShi+GvYbFiI3LCO32yW0fu5mHS3bbB4Ch9cd11FcZ4d9B2EU5oNxxjDpbQd0hmbXoe6+xCPHfQdxAyHIGBw6m7bzERuePsuhLQMMupO28RWKPH2fQRR47aDuYGA5Y4zh0p29cDcvQt39G6YZadh2MDGZizjgXDQaDbBGp+t7vqcfxnkH3Dtt8RGdaD1d6nJb7a0izhkq8x3WVKl8IDzZjlVBN0kKMWJoaKrHSBicknhktdFxMfDbVNZ5kie6mbKaW9ZShVeVNLXGCtUghkmKcTy1wrQCwmq3csHr+mvjdonBpUizzAs6fe45iqwlS5am/NuLQsQzSlAqMX8RTDktOv6D8DEyVaJlmmTpk0LLlzZU2ZcLsjXkdJjUoxVlBr2mAGpFTC2qlelVfr+m/wBoLRNrJs8iYVmTyxZ7ss/KkSlrNmKpFC1WlIK1AM0Eg0pAWr6kuupfwa0zvmPZ7Q4MxEWasyWiqk2W95eRrxVlKUYXiONThWgByVrDrruJbvi8mXPWU84qxGZVQgL0EtGmXbiuxrRSanSFRqM1Zd2mv6enPNwMzTCqqCzE3KAKKknDKkDKktF8/p878O+MTvmyvnD5cm1GYJBwvq4N9EnXhQM8sM1BkUK41ECynhXFYLX9PU/aC1mRIebVnK0CoLgMyYzqkuWDTAs7KtfMKhGkSddXXTc8+VMtUmbJa0zgyWhzKZJapcs8wktJ+W5UM6m6yMWxLMhAUVEUwpX11ddDu+NWwyJc2YGLMqKEXg45jMUlS8tXKj8xDo5KxgsXrouJzWK02mTNlyrXMRxO4ZU6Uqp+9VTMaU8s1pgswqwbELQgHE052ksuv6dNp+ICRLlV+a7TLqS5UpUZ3N0saA0AAUEkkjLuQDFgdKWStyuzev6XYLcs8i601WlzLjpMRUZGMtmHCRiCGFGFQccaiBYzVUrlhx1XE5E/aOX8wofnLLE36dbQVlmQ06lDLDipWjn5dWABbhBJi1HO2v8APX9PUmOEWa7zCqpVmY3KBVQEk4dohuUlVG5YcdXxPBk/E7SXQzyqSLUriQl0CbLZV+ZLWcxwLPLWYxAAulbtWzg8BRSVuN2a1/T6C2zhKlvMmTCqS1Z3aiYKgvMcuwMUxbWi+f0+fT4paUnWd7QBLk2m9LRAFMyzuxUyhaH5Wv0ukAC65RatWsSo0p+V3LFa6M+itUxZaNMmTSiICzMblFVTVmJplQVimba0XzpueFZv2jUXTMS0SZLuVS0TZaLLZi+AdSL8mpNAZiqCQR2rKjU5qvDJa6bnuzpZoONuZdE3e0Cwkr7snrpucPxL4zKs7KsyZNLEBrkqSZrKlSA7JJRiqkigJGJwi1GHNaL5/TpsM1ZlHlzCyOiMrC5RlYMQRhENykrGCxevDiB8T+Jy5F0TJkwswJWXLliZMKqOJhLlqWuioqaUFQMyIVEtqvDrrudHw+YsyUjy5t9GUFWW4VIu6GkBKatO5fOu4k2WajjbXRNvtAsZKp3aa67ktTiWju80qiKzuxuUVVFWJwyABimFNaL5/Tx/gnxgznKOk2SXRp8oTPlVmSqqpLKORgWlkqchMXWoEqNSmrvKstf07vjdqEiSzsztiFVVEu87u6oiLWgqzMBiQMe0GhCkSddnrpucXw602lZqy7WyfvgXlGSoAR1NZlnctW+QpBDil66/CtBWmVJadf06PjltNnR5ilneipLTh/eTZj3JaVCmgLEVNMBU6RDbkrGGfHTcx8Ots75309poswp8yW8oqUmojBZlFZaoVLy6irc4Ne1MW1/lfP6daz0lrL+ZOEu/dRLxli85vEIt4YtRThngYiN0skpO5YvX9HmSzVONsxom1vECxkvNd11XE8b4h8eMozSqu8qzXfqJoaUPl3lDkKhFXuo6s2IoDhU4Rajm5qv09f09iVLNX4zn2TYPERHSUlVG7rq+J83b/ilrmrOmWdR9PJE1T8y6ZlqaUbkxZKrT5Y4J1Gat43cAMSqMwnVKLUc1rrufSWaaJqLMlzCyTFDowCcSuoZTlqCIplSX+V8/p89M+PzA0yfdvWOUZktpgK/NpJZVnzghW60tWDCgN6ktiL1QIhpT8r8ua148T6VhQVMwgCpJPy6AA1qTTKBLa/yvn9PJ+C/HJFoJWVPYtxOoKBfmJe/5ZV9R8xOJeJajHOBqU1XhktdNzfxr4vJs5RZ05lvENW6pVERxemTGVaS1BIF5iBUgQqEJqvDJ66bnqKh3nTRO58RTFpf5Xz+nzlt+Psk57il5Mgy5dqnXkBlNMOARbhEy4Jis5JW6p1NQJUalNWfTrrw4n0Xyzvb9E7HxAlpaL5/T5p/2gdQZiITZZBuT55aWOUATHkoAS6yzev3rvK128RSCRZzVt3LHjruex8WXgHETxa3e2fCIM60LTeHX7PO+EWSYZiTbTPksZSlJSy1KqC7fvJrK7njIF0DpBbE3jFrOUqObddWWj0N/tCAplWpGDTLORVUoWmSHP72XQYtSiuBq0sDWJWFRzv8ALk8mZ+EW5LRannpNRpSS1kS3FKFiWefcqcR/wgnupGhimFCTvS+GH8bn/JnS7ZfQrKX5M0VH/DPMu9Nzp+7KBj6b8Ss3Ojmoq555M18ItQnzZ9pExTLoLPINRR5csFpk1McmmOVrjUSVIwIiskISbrq+HqdHxKSxaVPkvKM6UGS67BVmSZoX5kssK3TWXLYGhxSmtRK0JUc7XpfJ6mPhtgCIwnTJUyZaGeZaMijM6qtyhzRUVJYqMQgrnCs1GinZfleWTA//AMh6CS1rR7IpvXGFZzKpBSQ86/RpQIGYvFQFJOJNrMKino+TO74nZVtEl5bTVU3i6OKVlzZbh5Uxcc1ZVPmlMoiZudHO7yvBZPQ8Gf8AHPrPpZJZFnJPE22Sgf8Ah+la8MajhaeJBQnmSpFaGhmaODcqquuh7/7QyjOkMsuZL+YrLNlAkAGbImLOlhjU0UsgB8ExayeFP/L5M8hPiq22dZbrBUuLbJytdqhUsJMmYK4N8ws3vIMC2W41JfD0PX+OyTOlD5c2Ws2WyzZJYi6JkskgMRUhWF5TQVo5hWR0U/8AL5M4/gV+ZMW0TwskpLEmTLLoxVWo06YxRitWZEAxJCoMixAiaNUlHNybsvPJjfFvhyzZkuYloMicP3fzpJS8Zd1zddXDIwBJoSKqWahF41VlVFOqVzw04oeb8PktZjZb6iSZfyqBhULdpUMTW8DjezrjnFrMeFP/AC+TPnWt8y1AWOdwuZn/AMxrtJbSJIXiRzVSJ5CC7Wt1pgzUxCuE3UrL5PVnvftNI+fZpirNQTFHzJRBGE6XR5eRyLAAjUEjWFaLGjpK1UtMmeb8Q+MJbJNmRJi0tUxWmLVay5cmk6ek0VqMZYlMDjWZSKYUJO6rqd37VKZlnmhHQzFlvMlZU+dKZJsnXfLU/iJWdFRzsO54rJ6M4W+KD4iEWQ6/Sh0mTpxIAm3WEz6eSOsXgodsgLyiprdpzUJSVyu9z3wyOjK7S2VrwZWulWVmNQwJoQQcoiZ0pKOdfpeCyeh4kn4bPlKkqVbkWzy7olqZStNADUWW8wvRkUZUUNgKsaElWiRop6PB5cD1PhFkSQppNVnmN8ybNa7fmua8TEHICigZKoAGAi1mfCn/AJfJnAfhzS5jzLJaElFqO0lrps8yYbxdiOaWzalCBU3irEmsrNSop2cHnk+A/wAKszK8yfPnSmnzFCUl/wDHLlS75SWl41OLsSxpUnIAARa0RUU68HyYUv4NLU/MkTzZ5jcT/Lestywq9+zuTLqTUlgoauuJrKyzop2nc8dHqBO/Z6VUOJ7C08R+rv1mhiK0xN35Vf8A8NLniuMKxGinU7nlk9TU9bRaUWTafp0lnG0GXMvCcq0pLRGAKq5AvVrRby41vC1oyqKf+XyYvx2UWX50llM+zu0yWAVBmIbvzpGdCJiCgBwvBD0iImanRzu8rwWTOb4n8RS0zbIsuarKL1sbLkUfLlhxXAl5wIBof3TdjBkooStq7uo7f2nmUlrPDqzWV/qLq0vMgDJNVQDixlu9BqQItZPDn/l8noctrta2i22dUmo0uSv1bsCKVe/Ls6543hMmv4+WO4iFsyaqSeuHA7PjyMwlzZTq02zOJqoCo+apvJNk1LAVZGalTQMEJwEWtEdFP/L5M4vh8gWlzNtAUShL+RKkTgpqr4z5syWSRViFQAioVDvpERqko5uTdl55MppVosxuWVpM6ScZaTZt02d7rcAajXpONQM0xAqKBVaCo5+byvk9Uep8PsUuXJ+U0xJl+pnF7p+c8wH5rOK5GpFMgKAYARazPhT/AMvkzyJHxg2WTakeYHeyrfl1ILTpRT/4+JPE1V+WTmWSusQsoyqSqd36ep8PkCz2RZPzVYy5NwkkEuwQBmJriS1TXzBu43RUc7cbnisnqePZPipstjnyQyfNslZMlKi7MWZQWEqa5MGloezI4yGNONiSy6ns2CyJKlS5HzFZElGUSxBvjgDFiTiWxJrnUxK7zqqOdh3PFZPieApmTJUr4e9bqG5aJrD929klHgCzeWY00LLVlBqA0ytMK2s5+FP/AC+TPdttjWcEInCXMkzGeVMW7VGJZSCpNGRlYgqdDhQgERM6To514PBZPQKxWIo0ybOny5s6cZaOVUKiy5bm5Llyy7ELxuxqxqXOlADYo6KdfpeDyeh5sn44LDLnyGdSZAH0SGn7+U1BJkoa0LJMb5VMwAhPNWKc3CSxXU9H4V8LRLObNMmI4eXSexu/vZk4zGnucc2Z2PisSs6OinYVzxeT4A2P478qxzTNmK02xqZcylKzHlpVGUV61aWwHd6aRTnYnp8M7fgllWXZJNnZ0ZVkrKcG7xcF172ONca+8K0adFOt3Pk9TzPg1prYpctnvPIc2dqkXj9OTJDtqbwRWrqGB1iM60EGnej6WwHgX/31HxFOM1f7fSNzjy49S6+T4gWKx2fQRWyx7a+/iBzaCShZgaEEKCCRiLpwOEDcl5V79S2oEoKAAUABFAAuAApAkV5u9TUs8Ix07+n2gJLzd6mJp4hju18DxELFeV+wrHPHvr7eIplIKSebHqbX1e0EamsNl0JaaUrhUkY1G8eIMtGvN7Poxa+de/q9oHOrv2OSy2WXLmOZaIhmUdyoALuWNWYgcRwzMMzbXk930R2Kcse2vv4gYaBsR4Ex6V18HxEWB0pl55bskw4y8erv6H8QCV0tvtCA+f6+n2inOoOWcXx17+hfEDcldHb7ZdrPA+PS2vj2iMtEvPHddQlsMpZrzhLlia63WmgLfZRSis9KkZfpFOaQjnjXHpfX1J4gdIryPddGKMMBQDsCO/tA51d+wdnOGfUdfWfEEbpFf7LoSccB9y6+r2gILHZ9BFbLHtr7+IGKg5R4zjouvhvEQ6TXkW7+jROGenfwfEUzVf3qZkHhXHQa+n2gizXme/2VOPEuPfX0+0BBeV+3UVmzxGuvgeIGUsA5R5sdW19vEDUlhsjnNjlyxMMuXLQzGvOUCqXYsKs5A4j5MGKJebvQ7Cfb9fPtAyl37HB8O+HSZDMJMtJYahIQAVN4gVoNAAANAKQzNVeT3+jvVvPbXyfEDDQVjPAmPSuvv4gjpSrzy3ZJhxTHUa+lvEBFXS2fVCg5Y/18e0Dm0cMywSpkz5kyXLd5TVluwBZCUWpQkYZDLtER0kro95s6baf3czHpbX0+0HgKFeeO66nLa/g8mZPWe6AzZYorXjThxQso4WKl3Kkg3b7UpWKc0jrmHjH2tr5TxDM2l5HuvsQt576+R4gZqDs5wP3Nr6z4gjc1f7LoS0HDPqTX1jxAlGr/AGfQtkVipIUlSGWtDdbEVWowNCRXzAw0VLbjPsmv3+IHSS8i3f0efbPgUibMWa61cXSaTGCuUxlmbLUhZl0gEXgaUFIGKrz0LO3AuOg19PtBGprzvd9Ty/i1kloGdERXmOpmOoAaYVWil2Aq1BgK5RGdf+debvU7bC7XBQCn3EdR0uwMTUa728FlwXE3OduHBeZes9z6YFioX3vB5cNxFd8MF06z59MUxVDV8v6HKdrxwXp6z2PpiG5KFlXvPLjuamO904LlvO37YEShaxfLjuRHe6MFy3nb9sBJQtYvlx3MzXe8MF6us9h6YFioWXe8sv6IzvjguvWfHpgZShq+X9DlO+OC8zdZ7/bA1NQuveCy4bktLvTJcx1nePTBijULWLw04biX37LnvO77YpiqGr5cNww73zguS9Z3N6YhtqFjF4vLguIqu+GC6dZ8+mKYahq+X9CsbtcTBeVes9j6YiOlKoW5XvF5f0ju1ZeC8287H9MAlCqV7w04riIHfsv857fbAxVDV8v6HLd6vgue87F9MDUlCqN75cXxJane4+C8p6z2+2DFGoW43vFZcdxC744Lr1nx6YGKoavl/Q3dr4wXlbrO5PTA2lCw73isuD4iX37L/Oe/2xTFUNXy4bh2d2pkvMes7z6YiN0ihXi8Flw3JOd8MF5l6zu+2AgoX3vB5cNxFd8MF06z59MUxVDV8v6HLdr5wXJes+r0xDclCzi8XltxNl3pkuW89j6YEqhXi+XHczIdrq4LkOs7ftgJqFp3vlx3Kmu1RguvWdv2wLFQqd7yy47iM744Lr1nsPTAylC698v6HKduLBc26z49MDUlC694LL+ktTvdOC/zncPTBijULSvfLhuLffsv857/AGwMJQ1fLhuFfa+cFyHWdx9MDbULGLx04biq79l06z3PpimGoavl/QrI7XFwXJes+fTER0pVC273nl/STHaqYLmOs7W9MCRUPNe+XFcRA79l/nPb7YGLMNXy/oUt2q+C57zsHpgdJKNUb3y4viS2M1x8F5W6zt+2DFEoW43vFZcdxXd8cF16z2HpinNKGr5f0N3e+MFybrPdPTENpQsO94rLfiLffsuvWe49MLzNUNXy/oUh3ocF5m6zvPpgjU1CvF4LLhuSe7UyXmXrO8emAo1CvF4PLhuIrv2XTrPc+mKYqhq+X9Dlu184LkvWfV6YhuShZV7xeW3E3femS5bz2PpgZqhq+X9M2d3uLguQ6zt+2CNTULbvfLjucXxpmuCoHMMmJ6exAgzpQqNq7p/Tt+H/APGP/TuMU4Tx9vpG53T9y6nv7QEM9n0EXTPTU+fEDDDlcx/h1PYwNy9K9+pqZynPLudsCR9XepJfKM/1O2Al6u9TE3mH8Wp7CBY+l+wzHP8AOp8eIGF+BSer7m1O4QNzy2XQlp5f4hqd4gxR+r2fRi/rn3O72gY7+AlPGfZdTuaJmbfoW76IVdM9NT58RTmwrFyJnyrqex8RFgdKb1y3ZHzl583c7HgVYS2+0IPz+p2xTmHLzfPPudiwNywjt9slq5H+1tT29ojwFF647rqITn+dT48RTCDfnGfK+p3JA2vQ910YtffM6nv7QMd/AVnOH8R1O8+II3SY+y6EnZD7l1O6Ahns+gq6fjU+fEDAUrnPsup9UDcvR7v6NnL8dz2PiBM+9TMjlX2Gp2wE/U9/sqdzLnrqdsCw9L9uorHPPXU9h4gYWQUrq921PiBuWWyJauU/+ncIjFF6l3kKfz+p7+0Ux38BDnPsNTuMDb9Hv9Cj86anufEDDCsfIv2rqfMEbpfW92SYcUzzGp2t4iCOEvfqhBpn+p7e0UwwpWb+/c7F8RDpLCPebJbTwP8Aa2p2+0HgKL1x3XUV9c9dT2HiKc0G/OM+VtT3SBteh7r7F/XXU9x4gYCkZH7m1O8+II3PH2XQloOH8SaneICjx9n0EX86anufEDH9Dl85+1NT6/EDcvQt39Caa5dz2PiBkOz8i+w1O2CwNUnrfv1OL45/xj7hqdvmIzr/AM/q71GsMkFAeL8M+46A0gZlNp5YLJaLganSBhi/MvU/f3hUWNI78MHktNhFs4wxfTqmefMWox4j4cl+BypAvHn06n7HzENSpHZWGeS/DUyQLp58t0zb7wJGkdrLktdiJIF0c/8ANM2+8KhKkdrLktdjM2QLw5+rqfsPMKjUaR2XhlkvwRpAx59eqZ48xajCpHw5L8DkyBjz8zdT9/eIanSO7DBZLTYlpkC715jqfcPMGWjpHXlyWmwnyB3f+eZ394tRjxHw5LTY5ZbIZhFXyHU/dvP94lRfF8uWeS0XARWT/wDZoRxTKkMSBTHGLUY8Z8OS/A7KyXEJZsQBS89a5EUrESOlLSu1LDF5L8NTFW8g4+albz0qUY0rXPLKFQVK6pYclquBolAbpL1Avc0zKnvFqMeK68uS/DNnCteILUJwqzjpHmJUadK6o4clq+BdsVQrCrVIIpefbXEV8QaLR0jtRwxWS12F+WvdsQaVd/HmLUYVI+HJfgU5VDVq3Crk8b1FCnmJUbVK7DwxWS0fA3NCqKn5hFdGmatQdUWow6VrTkvwzZpa0zYGpwLvXnOlYiRudI68sFktNiTkWi4tiy433pze8BCkd+GDyWmwglrhixyGDvrXzFqMeI+HJfhiVKUucWyXrfs3mJUblSOzlnkuHA38pSMC2W9+x8wqJ4jry5LXYxIlrdGLZDrfO77wSE6R2nhyWuxU6WtVNWpj1vt0xhUWNI6nhlktdjThaVq/FkL0ypqAe8WowqV3Ycl+GJCqb2L5tmzjIgGuMSo1Kld2GCyX4XaZa3Ti3876MK6waLR0jtLDktNhHRRmXzpzzNWoNYtRjxXw5L8BcKGYktQKK8b4cR8xKjbpWoZclpsMste7UwxvvTHzXzFqMeK+HJfgdllLdWpbEL1vrXzESN0tI7TwzyX4SaihpYq9Sa8z5AGuvkQqEaR+bDPJargIktTUVfCleKZqK94tRjxXw5L8OeRdLNQvicDemUPADgaxKjbpXVHDktXwGtcgXHxflbqfb5MGri0VI3OOGKyWuwjSBji+vVM7DzFqOapHw5L8MPIF8c/K3U/dfMQ2qR2Hhislx4G/kD169Uzv7xajPiPhyX4HIkCnXzN1PvPmIkanSOvLBZLTYlokCmb8y9T7x3MCwpHXlg8lpsIsgevTqmdz5i1GPEfDkvwNJAvnn5V6n9XmIblSOysMXkuHA38gU68t0zsfMWox4j4cl+GLPIFxefIdT7feIkanSO28MdFrscnxmUAg5ubVmOnqNIM6UMm3lyX0dNgm8Awb8K246iBznGt5YarRG504cODcy9Dd4CMHfhg81oIs4YYNp0N5imLD4c0HKmi8cG6ehuxiG5Q8qwzzWpqZOF04NlsbbAkYOvLmtSJOF0YN/I22AlDzZc1qYmzReGDdXQ3YQLGHleGWaFacMcG16G8QMqG3NByZueDczdDd4GpwwwwWa0JaZou5NmOht4g2KODtZYarQ20wEEUbHDkbUxazFh8Oa0OOWDfNa0oDyNuJyphj7wrL4bs4rPNaI2inqBvVU1uv0kkClMBCsw6N6rmjFll/ugOKputyNTvQfgREzpS0btSvWLzRqcSXlnGgYEG41QAjVXyDj+sKx4bdq9c1qiWiVeNeIZDkbIA3h+QYtZh0TbxXNHOlm5szpyvhUA1wHnLxCs1KjdUb1hqtWJapWDYHqatxq4rShwiNijo3bjesVmjaSqaV4QDVHwu05f8ARFrMKjfDLNBTJRLa4rMHI3Uy0wp/7Cs0qJ2Xess1oztnm8tKNmDyPowP+IVh0baxXNHNLTBzQ1ZsKoxpRjnhETNUlG68ss1oHNkGmuLA8rdXD27wbJCjd96wea0HWVQigI5Ohugmv94tZjwnquaOYSMcA3IAaI2JJJ/TCJWbnRtQyzzXA6ZDc5ukXqUojUwUiKZjBtvDmgJEjhFa5LUXG6RXtSFZZUTtPDmtS5sniGBxvihRqAMK1GGcKxGidTw5rU6JgqoWhN0Ygo1DQAZ0w94Vk8N1K9c0c6ySQw4snHK5pUqQK+AKQrLKid16w1RLbIBDUBFWryNlgtMojZqjo/NlzWgqyzhWuF0YI/Q1e0Ws5+G9VzQBkksc8VpyNq9QaUwyhWa8J2cVzWg4Q1vUNbwa7cemV3On+IVk8N8OaCkSKoM6lFA4GwxZsPGI/SCZZ0TtO9c0NaSb8pgDhhQq4zB8HtErNKDvwzzWqNIxqcDRqV4XqOGhphjFrMeG78OaMWUkEg1oppgjVPAAK9ohtwdUb1zWrHtk0XHwblbpbbBmqKHnjhis1qI84Y4Nr0N2EWs5qD4c0G80Xxg3K3Q3dYhtQ8jwxWa4ifOHZtehu4gYsbc0HImimTczdDbzA3ODrxWCzWhLRNFMm5l6G3iFYo4X5YPNaCLOHZtOhu5imLG3NBy5ovnBuVehvVENyh5Vhi81wN/OFMmy2N2MKzNjbmjFnnC4uDZDobbA1ODtvDmtTi+OTKoM+YZqR0+YjOlDGqX9Wp2/Dx+7X/z1HzGjhPH2+kJOHL9y6efeAhns+gijLDtp7+YGGHKHEf4dPB8wNy9K9+pqYOE4advT7wJF+bvUkscIw07en3gSXq71MTRxD+LTwPMDUfS/YZlzw76e3mBhAyRn9zaer3gjc8tl0LtI4f4hp6x5gxRvzez6MS7417er3gYr79gwOM4aLp6m8wzNv0e76IVRlh209/MDmwrEOBMOldPB8xFgdaZ+eW7DtL3flk5XxXDujCuftFJXdLvNBpazQVWlKX/TXAf0xgcrXfuYlWo8fDkat6QVUD+lT+IG5Sujt9s09ovK4pThY5aUF0/msHgWil547rqaa1HE3RTjA71XHEfiBztBz7SQVJUcjNQVyLJ/9+IZm1LyP26McTiSaKKBruOdag5fmBlPv2OayWkhFJFSRXxUzKY9s4FnK/2XQS0zyABRa3hlXQ10x1gWMsdn0Ll2kk4AcVy6CMBeBY1MUxaMLON84aSxQZVLOpxiGpSdXPqW1qN2t0CqsRTPgBECWr+9TdnnGgwF0cNTnUJXKBqUvM9/s559rJZRQDEGoByYAEYwLCXlft1GnWo0fAA0qMCcKgHwfxFOdoM2k3XIFD+8OWVCoxHeIizlcti7XPIV8K0ZtMgpXt75wZqjlVLvQ65k3lCgEtWlcsDWBmvv2Ob6k3ybooFW9/Ex5e8DTl5O9DX1bbRkTrlLYgxTDldzGsOKIaZqpy9/MRHWlfne7NTBimGo09LeYgjhL36oRRlh/Tx7xTDYUoYv93b0L5iI6Swjt9slsHA/2tp6feDwFF647rqK4zw76eB5inNBuOMYdLaeU8wzNr0PdfYl3x308jzAxWHIXDLqbT1nzBG54+y6EtAw/iTT1jzBijd/s+gir47aeT5gYYcscZw6V0+/zA3L0Ld/Ru7h+O3g+YGEzFnHAuGg09PvBG6R+d7vqcPx8fux9w09MRnX/n9Xeo9gltcFCP5a9R1rAzOUa8MteC4G50tsMRzL0+fugIyjfdk8+GwiynwxGnQPPqimHOGnz/A5UtrxxHT0DsfVENylCyrtc/4amS3unEZbBt+6BFKFrD547ESU10Yj+QbfugJSjad3zx2MzZbXhiOrp8D1QLGUbLu0z/gjSnxxGvQPHqimFKGnz/ApMtscRzN0+fuiI3OULrslnw2LtMtruYzHR6x6oMUco2sPnhsJ8p+4z2Dv90Uxahp88NgxLa+cRkvSNzeqIbco2MM3nwXAUSn7jToHn1RTDlDT5/gVjltcTEcq9A7H1RFgbpZRtyuzef8ACpsliUBumraoNjerGAUoVSuy14rgb+nah5cc+AY8OvFjFvMWoafP8DSQ1X5cTQ8Ax4F9UQ1JwqjdlrxfAlqsxuPy8p6BoMOqDLRuFqN2az47FrYyK8tTeqSgriakVveYpzThp8/wzNsxLrUKeFqcAyvJ5iG04WHdms+D4C/TGteGve4K5970UzXDT54bBWezGmS5kcg3nzERqbhXhks+GxJ1lNBguDLTgGre8BBw0yefDYQWU5UWmGFwaVp1RbzFcNPn+GJVnN7pyXoGl4jqiXm5OFnDXPbgaNmNOnLYNQa9UUlcK8PnjsZk2c0U8NaDG4K8ve9ELNwtO7547GZlloVwXXoG2veF4g4WXdpnx2FNlPFguNa/uxjkd0W8ynDT5/hhLOTf5c2rwD0118D9IhqThddks/4Va7MbprdONeQZ1GOcHWKNwcsPnhsK1lJzu51/4xnXPmi3ma4afPDYL6c3+moApwDDiOWOEQ03Cxh88NhRZj6f5BqTXq1i3ma4afP8MWOU1xKEcq9A8+qIjdLKNt3a5/wuZKaqYjMdA2t6oCMo1Su+eK4CCU+GI/kHb7ophzhp8/wKVLar4jPYNg9UQ3KUao3fPF8CWyU1x8Ryt0en7oPAtFKNuN2az47CtKbHEa9A7D1RTmpQ0+f4G8pr4xHK3R5X1RDalCw7s1nvwE+U/ca9A7j1RTFqGnz/AAORKamY5m6BvPqiI3OUa8Mlnw2JaJbUzHMvR6x6oCjlGvDJ58NhFlP3GnQO59UUxahp8/wOXLa+cRyr0fd6ohuUo2Fdm89uBv5T0zGWwdj6opm1DT5/hizy2uLiMh0Db90RFnKNt3fPHY4vjiMJYrTmGS06e9TBnWgacruvE55WX+94pw7+Czp7iBUWIEZS5/pAuRDl/vaBM+9SLl/vaAzI2f6wKsCzAyUv+T/eBp/hT/7+sCRx70Nf7/WAKGf6f3gXIuBMjMvIewgJYsh09/8ABgNe8y/9/pAFDX/dBAuneZb5H2P9oCOKLgZRk5/g/wBxAuXI3AGE/wB/WAffItv8j+8CliBMihn+n+YFeHMn+/0gRkXIf7pArx71KbP/AHtAiwNGBCl1/P8AiBXkR8v97wKsS4EK1/3vAuRcCMqXkPxAssWUdP8AdDAamoEMjX3/AMQGneZJmR9j/aBY4o0YGUUc/wBf8QKsORcClL/k/wB4EePehTf5H94FWPPoaEDJlc/0/wAwK8OZoQBSZD/dIFeLDtOX5/xAsT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180" name="Picture 12" descr="http://4.bp.blogspot.com/-aSkmHM2vANU/T90POyUQs5I/AAAAAAAAIMA/cpmy4hxJyx8/s1600/VF+to+asystol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5805264"/>
            <a:ext cx="6336704" cy="717380"/>
          </a:xfrm>
          <a:prstGeom prst="rect">
            <a:avLst/>
          </a:prstGeom>
          <a:noFill/>
        </p:spPr>
      </p:pic>
      <p:pic>
        <p:nvPicPr>
          <p:cNvPr id="7186" name="Picture 18" descr="http://www.medicalnewstoday.com/images/articles/271403-brai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60232" y="3140968"/>
            <a:ext cx="2152369" cy="19678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075240" cy="708688"/>
          </a:xfrm>
        </p:spPr>
        <p:txBody>
          <a:bodyPr>
            <a:normAutofit fontScale="90000"/>
          </a:bodyPr>
          <a:lstStyle/>
          <a:p>
            <a:pPr algn="ctr"/>
            <a:r>
              <a:rPr lang="he-IL" dirty="0" smtClean="0"/>
              <a:t>שרשרת ההישרדות 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28637" y="2948781"/>
            <a:ext cx="8086725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חץ למטה 4"/>
          <p:cNvSpPr/>
          <p:nvPr/>
        </p:nvSpPr>
        <p:spPr>
          <a:xfrm>
            <a:off x="1619672" y="2420888"/>
            <a:ext cx="144016" cy="7200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מלבן 6"/>
          <p:cNvSpPr/>
          <p:nvPr/>
        </p:nvSpPr>
        <p:spPr>
          <a:xfrm>
            <a:off x="251520" y="1484784"/>
            <a:ext cx="1800201" cy="923330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he-IL" dirty="0" smtClean="0">
                <a:solidFill>
                  <a:prstClr val="black"/>
                </a:solidFill>
              </a:rPr>
              <a:t>זיהוי מוקדם של דום לב, הזעקת </a:t>
            </a:r>
            <a:r>
              <a:rPr lang="he-IL" smtClean="0">
                <a:solidFill>
                  <a:prstClr val="black"/>
                </a:solidFill>
              </a:rPr>
              <a:t>עזרה ודפיברילטור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267744" y="1556792"/>
            <a:ext cx="1296144" cy="83099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 rtl="1"/>
            <a:r>
              <a:rPr lang="he-IL" sz="1600" dirty="0" smtClean="0"/>
              <a:t>החייאה מוקדמת בדגש על עיסויי חזה</a:t>
            </a:r>
            <a:endParaRPr lang="en-US" sz="1600" dirty="0"/>
          </a:p>
        </p:txBody>
      </p:sp>
      <p:sp>
        <p:nvSpPr>
          <p:cNvPr id="9" name="חץ למטה 8"/>
          <p:cNvSpPr/>
          <p:nvPr/>
        </p:nvSpPr>
        <p:spPr>
          <a:xfrm>
            <a:off x="2915816" y="2420888"/>
            <a:ext cx="144016" cy="7920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923928" y="1556792"/>
            <a:ext cx="1296144" cy="83099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 rtl="1"/>
            <a:r>
              <a:rPr lang="he-IL" sz="1600" dirty="0" smtClean="0"/>
              <a:t>שוק חשמלי מוקדם כאשר יש התוויה</a:t>
            </a:r>
            <a:endParaRPr lang="en-US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5580112" y="1628800"/>
            <a:ext cx="2232248" cy="58477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 rtl="1"/>
            <a:r>
              <a:rPr lang="he-IL" sz="1600" dirty="0" smtClean="0"/>
              <a:t>החייאה מתקדמת וטיפול לאחר החייאה</a:t>
            </a:r>
            <a:endParaRPr lang="en-US" sz="1600" dirty="0"/>
          </a:p>
        </p:txBody>
      </p:sp>
      <p:sp>
        <p:nvSpPr>
          <p:cNvPr id="12" name="חץ למטה 11"/>
          <p:cNvSpPr/>
          <p:nvPr/>
        </p:nvSpPr>
        <p:spPr>
          <a:xfrm>
            <a:off x="4355976" y="2420888"/>
            <a:ext cx="144016" cy="7920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חץ למטה 12"/>
          <p:cNvSpPr/>
          <p:nvPr/>
        </p:nvSpPr>
        <p:spPr>
          <a:xfrm>
            <a:off x="5724128" y="2348880"/>
            <a:ext cx="144016" cy="8640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חץ למטה 13"/>
          <p:cNvSpPr/>
          <p:nvPr/>
        </p:nvSpPr>
        <p:spPr>
          <a:xfrm>
            <a:off x="6948264" y="2420888"/>
            <a:ext cx="127248" cy="7920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rtl="1"/>
            <a:r>
              <a:rPr lang="he-IL" sz="3200" dirty="0" smtClean="0"/>
              <a:t>התרשמות מהירה מסימני חיים </a:t>
            </a:r>
            <a:endParaRPr lang="en-US" sz="3200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he-IL" sz="2400" dirty="0" smtClean="0"/>
              <a:t>בדיקת הכרה:</a:t>
            </a:r>
          </a:p>
          <a:p>
            <a:pPr algn="r" rtl="1"/>
            <a:r>
              <a:rPr lang="he-IL" sz="2400" dirty="0" smtClean="0"/>
              <a:t>1. מילולית – פניה אל המטופל "אדוני.. אדוני?"</a:t>
            </a:r>
          </a:p>
          <a:p>
            <a:pPr algn="r" rtl="1"/>
            <a:r>
              <a:rPr lang="he-IL" sz="2400" dirty="0" smtClean="0"/>
              <a:t>2. פיזית – צביטת המטופל בשרירי הטרפז</a:t>
            </a:r>
            <a:endParaRPr lang="en-US" sz="2400" dirty="0"/>
          </a:p>
        </p:txBody>
      </p:sp>
      <p:pic>
        <p:nvPicPr>
          <p:cNvPr id="5122" name="Picture 2" descr="http://www.maccabi4u.co.il/SIP_STORAGE/files/5/36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221088"/>
            <a:ext cx="2339752" cy="2289861"/>
          </a:xfrm>
          <a:prstGeom prst="rect">
            <a:avLst/>
          </a:prstGeom>
          <a:noFill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844824"/>
            <a:ext cx="2638425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824" y="4005064"/>
            <a:ext cx="4181475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5652120" y="4941168"/>
            <a:ext cx="29523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buFont typeface="Arial" pitchFamily="34" charset="0"/>
              <a:buChar char="•"/>
            </a:pPr>
            <a:r>
              <a:rPr lang="he-IL" dirty="0" smtClean="0"/>
              <a:t>להביט על בית החזה של המטופל – במידה והמטופל אינו נושם עבור לשלב העיסויים לאחר קריאה לעזרה.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229600" cy="1143000"/>
          </a:xfrm>
        </p:spPr>
        <p:txBody>
          <a:bodyPr/>
          <a:lstStyle/>
          <a:p>
            <a:pPr algn="ctr" rtl="1"/>
            <a:r>
              <a:rPr lang="he-IL" dirty="0" smtClean="0"/>
              <a:t>הזעקת עזרה </a:t>
            </a:r>
            <a:endParaRPr lang="en-US" dirty="0"/>
          </a:p>
        </p:txBody>
      </p:sp>
      <p:pic>
        <p:nvPicPr>
          <p:cNvPr id="4098" name="Picture 2" descr="http://bekol.org/wp-content/uploads/2013/05/mad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852936"/>
            <a:ext cx="2260831" cy="214124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55576" y="2348880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he-IL" dirty="0" smtClean="0"/>
              <a:t>חייג 101 </a:t>
            </a:r>
            <a:endParaRPr lang="en-US" dirty="0"/>
          </a:p>
        </p:txBody>
      </p:sp>
      <p:sp>
        <p:nvSpPr>
          <p:cNvPr id="6" name="חץ ימינה 5"/>
          <p:cNvSpPr/>
          <p:nvPr/>
        </p:nvSpPr>
        <p:spPr>
          <a:xfrm>
            <a:off x="2483768" y="3789040"/>
            <a:ext cx="792088" cy="36004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2996952"/>
            <a:ext cx="2238375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 descr="http://www.schiller.ch/upload/zoom_200x133_FRED_easy_mitt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2996952"/>
            <a:ext cx="2423514" cy="1611637"/>
          </a:xfrm>
          <a:prstGeom prst="rect">
            <a:avLst/>
          </a:prstGeom>
          <a:noFill/>
        </p:spPr>
      </p:pic>
      <p:sp>
        <p:nvSpPr>
          <p:cNvPr id="10" name="חץ למטה 9"/>
          <p:cNvSpPr/>
          <p:nvPr/>
        </p:nvSpPr>
        <p:spPr>
          <a:xfrm rot="1958504">
            <a:off x="2427532" y="1808628"/>
            <a:ext cx="237062" cy="126793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חץ למטה 10"/>
          <p:cNvSpPr/>
          <p:nvPr/>
        </p:nvSpPr>
        <p:spPr>
          <a:xfrm>
            <a:off x="7380312" y="2348880"/>
            <a:ext cx="237062" cy="83141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516216" y="1340768"/>
            <a:ext cx="20882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he-IL" dirty="0" smtClean="0"/>
              <a:t>במידת האפשר יש להשיג דפיברילטור ולהשתמש בו בהקדם!  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779912" y="2636912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dirty="0" smtClean="0"/>
              <a:t>צוות נט"ן    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pPr algn="ctr" rtl="1"/>
            <a:r>
              <a:rPr lang="he-IL" dirty="0" smtClean="0"/>
              <a:t>עיסויי חזה  </a:t>
            </a:r>
            <a:endParaRPr lang="en-US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611560" y="1484784"/>
            <a:ext cx="8229600" cy="4389120"/>
          </a:xfrm>
        </p:spPr>
        <p:txBody>
          <a:bodyPr>
            <a:normAutofit/>
          </a:bodyPr>
          <a:lstStyle/>
          <a:p>
            <a:pPr algn="r" rtl="1"/>
            <a:r>
              <a:rPr lang="he-IL" sz="2000" dirty="0" smtClean="0"/>
              <a:t>כאשר לא זוהו סימני חיים ולאחר הזעקת עזרה , נבצע עיסויים חזק ומהר!</a:t>
            </a:r>
          </a:p>
          <a:p>
            <a:pPr algn="r" rtl="1"/>
            <a:r>
              <a:rPr lang="he-IL" sz="2000" dirty="0" smtClean="0"/>
              <a:t>מיקום העיסויים הוא במרכז בית החזה בין הפטמות</a:t>
            </a:r>
          </a:p>
          <a:p>
            <a:pPr algn="r" rtl="1"/>
            <a:r>
              <a:rPr lang="he-IL" sz="2000" dirty="0" smtClean="0"/>
              <a:t>מספר העיסויים לסבב החייאה הינו 30 עיסויים</a:t>
            </a:r>
          </a:p>
          <a:p>
            <a:pPr algn="r" rtl="1"/>
            <a:r>
              <a:rPr lang="he-IL" sz="2000" dirty="0" smtClean="0"/>
              <a:t>יש לעסות באמצעות שתי ידיים בעומק של לפחות 5 ס"מ מעומק</a:t>
            </a:r>
          </a:p>
          <a:p>
            <a:pPr algn="r" rtl="1">
              <a:buNone/>
            </a:pPr>
            <a:r>
              <a:rPr lang="he-IL" sz="2000" dirty="0" smtClean="0"/>
              <a:t>    בית החזה ובקצב של לפחות 100 עיסויים בדקה</a:t>
            </a:r>
          </a:p>
          <a:p>
            <a:pPr algn="r" rtl="1"/>
            <a:r>
              <a:rPr lang="he-IL" sz="2000" dirty="0" smtClean="0"/>
              <a:t>יש להקפיד על חזרה מלאה של בית החזה בין עיסוי לעיסוי</a:t>
            </a:r>
            <a:endParaRPr lang="en-US" sz="20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4077072"/>
            <a:ext cx="2752725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9" name="AutoShape 7" descr="http://depts.washington.edu/learncpr/images/pumpani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81" name="AutoShape 9" descr="http://depts.washington.edu/learncpr/images/pumpani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83" name="AutoShape 11" descr="http://depts.washington.edu/learncpr/images/pumpani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85" name="AutoShape 13" descr="http://depts.washington.edu/learncpr/images/pumpani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87" name="AutoShape 15" descr="http://depts.washington.edu/learncpr/images/pumpani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89" name="Picture 17" descr="http://depts.washington.edu/learncpr/images/pumpani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861047"/>
            <a:ext cx="2880320" cy="28803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661872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5589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זרימה">
  <a:themeElements>
    <a:clrScheme name="זרימה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זרימה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זרימה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461</TotalTime>
  <Words>423</Words>
  <Application>Microsoft Office PowerPoint</Application>
  <PresentationFormat>On-screen Show (4:3)</PresentationFormat>
  <Paragraphs>69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זרימה</vt:lpstr>
      <vt:lpstr>Cardio Pulmonary Resuscitation  עקרונות בהחייאה בסיסית </vt:lpstr>
      <vt:lpstr>מבוא </vt:lpstr>
      <vt:lpstr>משולש החיים </vt:lpstr>
      <vt:lpstr>Time is brain </vt:lpstr>
      <vt:lpstr>שרשרת ההישרדות </vt:lpstr>
      <vt:lpstr>התרשמות מהירה מסימני חיים </vt:lpstr>
      <vt:lpstr>הזעקת עזרה </vt:lpstr>
      <vt:lpstr>עיסויי חזה  </vt:lpstr>
      <vt:lpstr>Slide 9</vt:lpstr>
      <vt:lpstr>Slide 10</vt:lpstr>
      <vt:lpstr>דפיברילטור </vt:lpstr>
      <vt:lpstr>הפעלת המכשיר </vt:lpstr>
      <vt:lpstr>שילובו של הדפיברילטור בסבב ההחייאה </vt:lpstr>
      <vt:lpstr>Slide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עקרונות בהחייאה בסיסית</dc:title>
  <dc:creator>Shalom</dc:creator>
  <cp:lastModifiedBy>SHAPIRA</cp:lastModifiedBy>
  <cp:revision>51</cp:revision>
  <dcterms:created xsi:type="dcterms:W3CDTF">2014-10-16T19:24:49Z</dcterms:created>
  <dcterms:modified xsi:type="dcterms:W3CDTF">2014-11-12T06:01:26Z</dcterms:modified>
</cp:coreProperties>
</file>